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7"/>
    <p:restoredTop sz="94582"/>
  </p:normalViewPr>
  <p:slideViewPr>
    <p:cSldViewPr snapToGrid="0">
      <p:cViewPr varScale="1">
        <p:scale>
          <a:sx n="108" d="100"/>
          <a:sy n="108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0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0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62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39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16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0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25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7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0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7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7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9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25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4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7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36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95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  <p:sldLayoutId id="214748392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7DA3-833D-DBF9-6767-E4FA50B93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4187"/>
            <a:ext cx="8791575" cy="2297851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/>
                <a:ea typeface="微软雅黑"/>
              </a:rPr>
              <a:t>Early Dete</a:t>
            </a:r>
            <a:r>
              <a:rPr lang="en-US" altLang="zh-CN" b="1" dirty="0">
                <a:solidFill>
                  <a:srgbClr val="FFFFFF"/>
                </a:solidFill>
                <a:latin typeface="微软雅黑"/>
                <a:ea typeface="微软雅黑"/>
              </a:rPr>
              <a:t>c</a:t>
            </a:r>
            <a:r>
              <a:rPr lang="zh-CN" altLang="en-US" b="1" dirty="0">
                <a:solidFill>
                  <a:srgbClr val="FFFFFF"/>
                </a:solidFill>
                <a:latin typeface="微软雅黑"/>
                <a:ea typeface="微软雅黑"/>
              </a:rPr>
              <a:t>tion of Breast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12E64E11-2655-9BBC-AAAE-99E5C65C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Exploratory Data Analysis (EDA)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8F84535-2073-5AC3-5D22-2F3A387E2D7D}"/>
              </a:ext>
            </a:extLst>
          </p:cNvPr>
          <p:cNvSpPr/>
          <p:nvPr/>
        </p:nvSpPr>
        <p:spPr>
          <a:xfrm>
            <a:off x="5252671" y="1365301"/>
            <a:ext cx="1988458" cy="1988458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BEF3534F-F418-FA17-E882-766232F0E13E}"/>
              </a:ext>
            </a:extLst>
          </p:cNvPr>
          <p:cNvSpPr/>
          <p:nvPr/>
        </p:nvSpPr>
        <p:spPr>
          <a:xfrm rot="21439082">
            <a:off x="3060478" y="1781349"/>
            <a:ext cx="6496671" cy="1692976"/>
          </a:xfrm>
          <a:custGeom>
            <a:avLst/>
            <a:gdLst/>
            <a:ahLst/>
            <a:cxnLst/>
            <a:rect l="l" t="t" r="r" b="b"/>
            <a:pathLst>
              <a:path w="5746" h="1503">
                <a:moveTo>
                  <a:pt x="3663" y="153"/>
                </a:moveTo>
                <a:cubicBezTo>
                  <a:pt x="4811" y="0"/>
                  <a:pt x="5665" y="14"/>
                  <a:pt x="5701" y="211"/>
                </a:cubicBezTo>
                <a:cubicBezTo>
                  <a:pt x="5746" y="456"/>
                  <a:pt x="4515" y="888"/>
                  <a:pt x="2951" y="1177"/>
                </a:cubicBezTo>
                <a:cubicBezTo>
                  <a:pt x="1387" y="1467"/>
                  <a:pt x="82" y="1503"/>
                  <a:pt x="37" y="1259"/>
                </a:cubicBezTo>
                <a:cubicBezTo>
                  <a:pt x="0" y="1061"/>
                  <a:pt x="800" y="740"/>
                  <a:pt x="1935" y="471"/>
                </a:cubicBezTo>
              </a:path>
            </a:pathLst>
          </a:custGeom>
          <a:ln w="19050" cap="flat" cmpd="sng">
            <a:solidFill>
              <a:srgbClr val="F99A04">
                <a:alpha val="20000"/>
              </a:srgbClr>
            </a:solidFill>
            <a:prstDash val="dash"/>
            <a:tailEnd type="triangle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70128F52-6D59-52D0-AA7E-E4F14CB57003}"/>
              </a:ext>
            </a:extLst>
          </p:cNvPr>
          <p:cNvSpPr/>
          <p:nvPr/>
        </p:nvSpPr>
        <p:spPr>
          <a:xfrm>
            <a:off x="3311990" y="2587632"/>
            <a:ext cx="654116" cy="654117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91440" tIns="45720" rIns="91440" bIns="45720" anchor="t">
            <a:prstTxWarp prst="textNoShape">
              <a:avLst/>
            </a:prstTxWarp>
            <a:normAutofit/>
          </a:bodyPr>
          <a:lstStyle/>
          <a:p>
            <a:pPr marL="0" algn="ctr">
              <a:lnSpc>
                <a:spcPct val="150000"/>
              </a:lnSpc>
            </a:pPr>
            <a:r>
              <a:rPr lang="en-US" sz="1600" b="1" i="0" u="none" baseline="0">
                <a:solidFill>
                  <a:srgbClr val="000000"/>
                </a:solidFill>
                <a:latin typeface="Arial"/>
                <a:ea typeface="Arial"/>
              </a:rPr>
              <a:t>01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28057E86-3479-49FB-23C7-9788D896F6E3}"/>
              </a:ext>
            </a:extLst>
          </p:cNvPr>
          <p:cNvSpPr/>
          <p:nvPr/>
        </p:nvSpPr>
        <p:spPr>
          <a:xfrm>
            <a:off x="8758559" y="1513880"/>
            <a:ext cx="834641" cy="834642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91440" tIns="45720" rIns="91440" bIns="45720" anchor="t">
            <a:prstTxWarp prst="textNoShape">
              <a:avLst/>
            </a:prstTxWarp>
            <a:normAutofit/>
          </a:bodyPr>
          <a:lstStyle/>
          <a:p>
            <a:pPr marL="0" algn="ctr">
              <a:lnSpc>
                <a:spcPct val="150000"/>
              </a:lnSpc>
            </a:pPr>
            <a:r>
              <a:rPr lang="en-US" b="1" i="0" u="none" baseline="0">
                <a:solidFill>
                  <a:srgbClr val="000000"/>
                </a:solidFill>
                <a:latin typeface="Arial"/>
                <a:ea typeface="Arial"/>
              </a:rPr>
              <a:t>03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284EE928-55B7-730C-FD3F-524B17076AEC}"/>
              </a:ext>
            </a:extLst>
          </p:cNvPr>
          <p:cNvSpPr/>
          <p:nvPr/>
        </p:nvSpPr>
        <p:spPr>
          <a:xfrm>
            <a:off x="4618330" y="3241749"/>
            <a:ext cx="383646" cy="383646"/>
          </a:xfrm>
          <a:prstGeom prst="ellipse">
            <a:avLst/>
          </a:prstGeom>
          <a:solidFill>
            <a:srgbClr val="778495"/>
          </a:solidFill>
          <a:ln cap="rnd" cmpd="sng">
            <a:prstDash val="solid"/>
          </a:ln>
        </p:spPr>
        <p:txBody>
          <a:bodyPr rot="0" vert="horz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EE1ABD6C-685D-761A-4981-A3A9A87AB465}"/>
              </a:ext>
            </a:extLst>
          </p:cNvPr>
          <p:cNvSpPr txBox="1"/>
          <p:nvPr/>
        </p:nvSpPr>
        <p:spPr>
          <a:xfrm>
            <a:off x="8390827" y="2996574"/>
            <a:ext cx="3199925" cy="166968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ln/>
                <a:solidFill>
                  <a:srgbClr val="FFFFFF"/>
                </a:solidFill>
                <a:latin typeface="微软雅黑"/>
                <a:ea typeface="微软雅黑"/>
              </a:rPr>
              <a:t>Detecting and handling outliers that may negatively impact model performance.</a:t>
            </a:r>
            <a:endParaRPr lang="en-US" sz="110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00A46751-D66A-E33D-534B-479536E95110}"/>
              </a:ext>
            </a:extLst>
          </p:cNvPr>
          <p:cNvSpPr txBox="1"/>
          <p:nvPr/>
        </p:nvSpPr>
        <p:spPr>
          <a:xfrm>
            <a:off x="8390827" y="2464921"/>
            <a:ext cx="3199925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Outlier Detection</a:t>
            </a:r>
            <a:endParaRPr lang="en-US" sz="110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0EBE581A-87B4-CBB2-C672-6CE84468CEFD}"/>
              </a:ext>
            </a:extLst>
          </p:cNvPr>
          <p:cNvSpPr txBox="1"/>
          <p:nvPr/>
        </p:nvSpPr>
        <p:spPr>
          <a:xfrm>
            <a:off x="792078" y="3118365"/>
            <a:ext cx="2209235" cy="23160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400" b="0" i="0" u="none" baseline="0">
                <a:ln/>
                <a:solidFill>
                  <a:srgbClr val="FFFFFF"/>
                </a:solidFill>
                <a:latin typeface="微软雅黑"/>
                <a:ea typeface="微软雅黑"/>
              </a:rPr>
              <a:t>Using histograms, scatter plots, and box plots to understand the distribution and relationships among features.</a:t>
            </a:r>
            <a:endParaRPr lang="en-US" sz="110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F6BB001-E9C9-058E-CC17-66D9C7604F5E}"/>
              </a:ext>
            </a:extLst>
          </p:cNvPr>
          <p:cNvSpPr txBox="1"/>
          <p:nvPr/>
        </p:nvSpPr>
        <p:spPr>
          <a:xfrm>
            <a:off x="792078" y="2586712"/>
            <a:ext cx="223234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Data Visualization</a:t>
            </a:r>
            <a:endParaRPr lang="en-US" sz="1100"/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0DB24570-1DAC-6760-4C79-1FE853106E19}"/>
              </a:ext>
            </a:extLst>
          </p:cNvPr>
          <p:cNvSpPr/>
          <p:nvPr/>
        </p:nvSpPr>
        <p:spPr>
          <a:xfrm>
            <a:off x="6764097" y="3261531"/>
            <a:ext cx="727727" cy="727728"/>
          </a:xfrm>
          <a:prstGeom prst="ellipse">
            <a:avLst/>
          </a:prstGeom>
          <a:solidFill>
            <a:srgbClr val="FFFFFF">
              <a:alpha val="16000"/>
            </a:srgbClr>
          </a:solidFill>
          <a:ln cap="rnd" cmpd="sng">
            <a:prstDash val="solid"/>
          </a:ln>
        </p:spPr>
        <p:txBody>
          <a:bodyPr rot="0" vert="horz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>
              <a:lnSpc>
                <a:spcPct val="150000"/>
              </a:lnSpc>
            </a:pPr>
            <a:r>
              <a:rPr lang="en-US" sz="1600" b="1" i="0" u="none" baseline="0">
                <a:solidFill>
                  <a:schemeClr val="lt1"/>
                </a:solidFill>
                <a:latin typeface="Arial"/>
                <a:ea typeface="Arial"/>
              </a:rPr>
              <a:t>02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596F9D45-6175-32BE-DA79-10C87DE8E630}"/>
              </a:ext>
            </a:extLst>
          </p:cNvPr>
          <p:cNvSpPr txBox="1"/>
          <p:nvPr/>
        </p:nvSpPr>
        <p:spPr>
          <a:xfrm>
            <a:off x="5067079" y="4570434"/>
            <a:ext cx="3199924" cy="166968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ln/>
                <a:solidFill>
                  <a:srgbClr val="FFFFFF"/>
                </a:solidFill>
                <a:latin typeface="微软雅黑"/>
                <a:ea typeface="微软雅黑"/>
              </a:rPr>
              <a:t>Identifying highly correlated features to avoid multicollinearity issues in the model.</a:t>
            </a:r>
            <a:endParaRPr lang="en-US" sz="1100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ABDE572E-C96F-2CEC-2A6F-AFE5CFADCB4E}"/>
              </a:ext>
            </a:extLst>
          </p:cNvPr>
          <p:cNvSpPr txBox="1"/>
          <p:nvPr/>
        </p:nvSpPr>
        <p:spPr>
          <a:xfrm>
            <a:off x="5067079" y="4038781"/>
            <a:ext cx="319992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Arial"/>
                <a:ea typeface="Arial"/>
              </a:rPr>
              <a:t>Feature Correlation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05768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AABF7CF-88C5-4786-AF5A-8D4FCB30C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Model Selection and Training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D7CDB1C4-F987-074F-E0C2-B96A4B1C44C2}"/>
              </a:ext>
            </a:extLst>
          </p:cNvPr>
          <p:cNvGrpSpPr/>
          <p:nvPr/>
        </p:nvGrpSpPr>
        <p:grpSpPr>
          <a:xfrm>
            <a:off x="2225268" y="2617295"/>
            <a:ext cx="979128" cy="979948"/>
            <a:chOff x="3287425" y="3613920"/>
            <a:chExt cx="648499" cy="649042"/>
          </a:xfrm>
        </p:grpSpPr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B41F200D-040B-B7E8-698A-0737F006AB3F}"/>
                </a:ext>
              </a:extLst>
            </p:cNvPr>
            <p:cNvSpPr/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9C67B140-932B-A3F2-14D6-BF8F4D6F7623}"/>
                </a:ext>
              </a:extLst>
            </p:cNvPr>
            <p:cNvSpPr/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cap="flat" cmpd="sng">
              <a:prstDash val="solid"/>
            </a:ln>
          </p:spPr>
          <p:txBody>
            <a:bodyPr vert="horz" wrap="none" lIns="91440" tIns="45720" rIns="91440" bIns="45720" anchor="ctr">
              <a:normAutofit/>
            </a:bodyPr>
            <a:lstStyle/>
            <a:p>
              <a:pPr marL="0" algn="ctr"/>
              <a:r>
                <a:rPr lang="en-US" sz="2135" b="1" i="0" u="none" baseline="0">
                  <a:solidFill>
                    <a:srgbClr val="000000"/>
                  </a:solidFill>
                  <a:latin typeface="Arial"/>
                  <a:ea typeface="Arial"/>
                </a:rPr>
                <a:t>01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C6BB65D-14FD-05C3-4953-3241133EEED4}"/>
              </a:ext>
            </a:extLst>
          </p:cNvPr>
          <p:cNvGrpSpPr/>
          <p:nvPr/>
        </p:nvGrpSpPr>
        <p:grpSpPr>
          <a:xfrm>
            <a:off x="2825615" y="2100646"/>
            <a:ext cx="1142742" cy="1629867"/>
            <a:chOff x="3732213" y="2166938"/>
            <a:chExt cx="1679575" cy="239553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02F8166-0D5B-FAE0-8150-A99B26BB9ED2}"/>
                </a:ext>
              </a:extLst>
            </p:cNvPr>
            <p:cNvSpPr/>
            <p:nvPr/>
          </p:nvSpPr>
          <p:spPr>
            <a:xfrm>
              <a:off x="4572000" y="2317750"/>
              <a:ext cx="839788" cy="2244725"/>
            </a:xfrm>
            <a:custGeom>
              <a:avLst/>
              <a:gdLst/>
              <a:ahLst/>
              <a:cxnLst/>
              <a:rect l="l" t="t" r="r" b="b"/>
              <a:pathLst>
                <a:path w="529" h="1414">
                  <a:moveTo>
                    <a:pt x="529" y="0"/>
                  </a:moveTo>
                  <a:lnTo>
                    <a:pt x="0" y="1414"/>
                  </a:lnTo>
                  <a:lnTo>
                    <a:pt x="0" y="9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86AE562-DEBC-2B2D-53DE-57F64ECC25DD}"/>
                </a:ext>
              </a:extLst>
            </p:cNvPr>
            <p:cNvSpPr/>
            <p:nvPr/>
          </p:nvSpPr>
          <p:spPr>
            <a:xfrm>
              <a:off x="3732213" y="2306638"/>
              <a:ext cx="839788" cy="2255838"/>
            </a:xfrm>
            <a:custGeom>
              <a:avLst/>
              <a:gdLst/>
              <a:ahLst/>
              <a:cxnLst/>
              <a:rect l="l" t="t" r="r" b="b"/>
              <a:pathLst>
                <a:path w="529" h="1421">
                  <a:moveTo>
                    <a:pt x="529" y="1421"/>
                  </a:moveTo>
                  <a:lnTo>
                    <a:pt x="0" y="0"/>
                  </a:lnTo>
                  <a:lnTo>
                    <a:pt x="529" y="97"/>
                  </a:lnTo>
                  <a:lnTo>
                    <a:pt x="529" y="1421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73F6F84-2030-5587-1F4D-D6656D3B23A5}"/>
                </a:ext>
              </a:extLst>
            </p:cNvPr>
            <p:cNvSpPr/>
            <p:nvPr/>
          </p:nvSpPr>
          <p:spPr>
            <a:xfrm>
              <a:off x="3732213" y="2166938"/>
              <a:ext cx="1679575" cy="293688"/>
            </a:xfrm>
            <a:custGeom>
              <a:avLst/>
              <a:gdLst/>
              <a:ahLst/>
              <a:cxnLst/>
              <a:rect l="l" t="t" r="r" b="b"/>
              <a:pathLst>
                <a:path w="1058" h="185">
                  <a:moveTo>
                    <a:pt x="1058" y="95"/>
                  </a:moveTo>
                  <a:lnTo>
                    <a:pt x="529" y="185"/>
                  </a:lnTo>
                  <a:lnTo>
                    <a:pt x="0" y="88"/>
                  </a:lnTo>
                  <a:lnTo>
                    <a:pt x="529" y="0"/>
                  </a:lnTo>
                  <a:lnTo>
                    <a:pt x="1058" y="9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 vert="horz" lIns="91440" tIns="45720" rIns="91440" bIns="45720" anchor="ctr">
              <a:normAutofit fontScale="40000" lnSpcReduction="20000"/>
            </a:bodyPr>
            <a:lstStyle/>
            <a:p>
              <a:pPr marL="0" algn="ctr"/>
              <a:endParaRPr/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4AB63513-BE80-F410-A9A8-B8649FFFAE1D}"/>
              </a:ext>
            </a:extLst>
          </p:cNvPr>
          <p:cNvGrpSpPr/>
          <p:nvPr/>
        </p:nvGrpSpPr>
        <p:grpSpPr>
          <a:xfrm>
            <a:off x="2647399" y="1592246"/>
            <a:ext cx="1497014" cy="708544"/>
            <a:chOff x="1576436" y="2533941"/>
            <a:chExt cx="1338219" cy="633386"/>
          </a:xfrm>
        </p:grpSpPr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D228C6F0-D6C9-77B3-7FF3-23B65FD49C52}"/>
                </a:ext>
              </a:extLst>
            </p:cNvPr>
            <p:cNvGrpSpPr/>
            <p:nvPr/>
          </p:nvGrpSpPr>
          <p:grpSpPr>
            <a:xfrm>
              <a:off x="1576436" y="2533941"/>
              <a:ext cx="1338219" cy="546488"/>
              <a:chOff x="1576436" y="2571750"/>
              <a:chExt cx="1338219" cy="546488"/>
            </a:xfrm>
          </p:grpSpPr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D33D5BA-F918-D8B6-AF56-6167744D5BEE}"/>
                  </a:ext>
                </a:extLst>
              </p:cNvPr>
              <p:cNvSpPr/>
              <p:nvPr/>
            </p:nvSpPr>
            <p:spPr>
              <a:xfrm>
                <a:off x="1576436" y="2571750"/>
                <a:ext cx="670075" cy="53973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59">
                    <a:moveTo>
                      <a:pt x="165" y="559"/>
                    </a:moveTo>
                    <a:lnTo>
                      <a:pt x="0" y="119"/>
                    </a:lnTo>
                    <a:lnTo>
                      <a:pt x="694" y="0"/>
                    </a:lnTo>
                    <a:lnTo>
                      <a:pt x="694" y="471"/>
                    </a:lnTo>
                    <a:lnTo>
                      <a:pt x="165" y="559"/>
                    </a:lnTo>
                    <a:close/>
                  </a:path>
                </a:pathLst>
              </a:custGeom>
              <a:solidFill>
                <a:schemeClr val="accent3">
                  <a:alpha val="66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B98ADA7B-99EA-F560-BFE6-32BC3F4F83B8}"/>
                  </a:ext>
                </a:extLst>
              </p:cNvPr>
              <p:cNvSpPr/>
              <p:nvPr/>
            </p:nvSpPr>
            <p:spPr>
              <a:xfrm>
                <a:off x="2246511" y="2571750"/>
                <a:ext cx="668144" cy="546488"/>
              </a:xfrm>
              <a:custGeom>
                <a:avLst/>
                <a:gdLst/>
                <a:ahLst/>
                <a:cxnLst/>
                <a:rect l="l" t="t" r="r" b="b"/>
                <a:pathLst>
                  <a:path w="692" h="566">
                    <a:moveTo>
                      <a:pt x="692" y="126"/>
                    </a:moveTo>
                    <a:lnTo>
                      <a:pt x="529" y="566"/>
                    </a:lnTo>
                    <a:lnTo>
                      <a:pt x="0" y="471"/>
                    </a:lnTo>
                    <a:lnTo>
                      <a:pt x="0" y="0"/>
                    </a:lnTo>
                    <a:lnTo>
                      <a:pt x="692" y="126"/>
                    </a:lnTo>
                    <a:close/>
                  </a:path>
                </a:pathLst>
              </a:custGeom>
              <a:solidFill>
                <a:schemeClr val="accent3">
                  <a:alpha val="49000"/>
                  <a:lumMod val="75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4EFBB8A-9591-65B6-37A3-DCCC144EF426}"/>
                </a:ext>
              </a:extLst>
            </p:cNvPr>
            <p:cNvGrpSpPr/>
            <p:nvPr/>
          </p:nvGrpSpPr>
          <p:grpSpPr>
            <a:xfrm>
              <a:off x="1576436" y="2648839"/>
              <a:ext cx="1338219" cy="518488"/>
              <a:chOff x="1576436" y="2686648"/>
              <a:chExt cx="1338219" cy="518488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E06B4C4-8761-7780-B0F6-2E407B8832DE}"/>
                  </a:ext>
                </a:extLst>
              </p:cNvPr>
              <p:cNvSpPr/>
              <p:nvPr/>
            </p:nvSpPr>
            <p:spPr>
              <a:xfrm>
                <a:off x="2246511" y="2693406"/>
                <a:ext cx="668144" cy="51172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530">
                    <a:moveTo>
                      <a:pt x="692" y="0"/>
                    </a:moveTo>
                    <a:lnTo>
                      <a:pt x="529" y="440"/>
                    </a:lnTo>
                    <a:lnTo>
                      <a:pt x="0" y="530"/>
                    </a:lnTo>
                    <a:lnTo>
                      <a:pt x="0" y="109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accent3">
                  <a:alpha val="57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372882C-EEA6-B286-CCCF-34C791EC6C2E}"/>
                  </a:ext>
                </a:extLst>
              </p:cNvPr>
              <p:cNvSpPr/>
              <p:nvPr/>
            </p:nvSpPr>
            <p:spPr>
              <a:xfrm>
                <a:off x="1576436" y="2686648"/>
                <a:ext cx="670075" cy="5184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37">
                    <a:moveTo>
                      <a:pt x="694" y="537"/>
                    </a:moveTo>
                    <a:lnTo>
                      <a:pt x="165" y="440"/>
                    </a:lnTo>
                    <a:lnTo>
                      <a:pt x="0" y="0"/>
                    </a:lnTo>
                    <a:lnTo>
                      <a:pt x="694" y="116"/>
                    </a:lnTo>
                    <a:lnTo>
                      <a:pt x="694" y="537"/>
                    </a:lnTo>
                    <a:close/>
                  </a:path>
                </a:pathLst>
              </a:custGeom>
              <a:solidFill>
                <a:schemeClr val="accent3">
                  <a:alpha val="31000"/>
                  <a:lumMod val="75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</p:grp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F0B45A5F-51D3-C53A-9244-8A9EED4F7C07}"/>
              </a:ext>
            </a:extLst>
          </p:cNvPr>
          <p:cNvGrpSpPr/>
          <p:nvPr/>
        </p:nvGrpSpPr>
        <p:grpSpPr>
          <a:xfrm>
            <a:off x="7867259" y="2617295"/>
            <a:ext cx="979128" cy="979948"/>
            <a:chOff x="5249342" y="1406453"/>
            <a:chExt cx="648499" cy="649042"/>
          </a:xfrm>
        </p:grpSpPr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id="{A0C3DF0A-E876-DDE0-0839-E711FB0FC608}"/>
                </a:ext>
              </a:extLst>
            </p:cNvPr>
            <p:cNvSpPr/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21" name="AutoShape 19">
              <a:extLst>
                <a:ext uri="{FF2B5EF4-FFF2-40B4-BE49-F238E27FC236}">
                  <a16:creationId xmlns:a16="http://schemas.microsoft.com/office/drawing/2014/main" id="{3210F640-88BB-D7BA-E888-82EAEBF8BFF9}"/>
                </a:ext>
              </a:extLst>
            </p:cNvPr>
            <p:cNvSpPr/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cap="flat" cmpd="sng">
              <a:prstDash val="solid"/>
            </a:ln>
          </p:spPr>
          <p:txBody>
            <a:bodyPr vert="horz" wrap="none" lIns="91440" tIns="45720" rIns="91440" bIns="45720" anchor="ctr">
              <a:normAutofit/>
            </a:bodyPr>
            <a:lstStyle/>
            <a:p>
              <a:pPr marL="0" algn="ctr"/>
              <a:r>
                <a:rPr lang="en-US" sz="2135" b="1" i="0" u="none" baseline="0">
                  <a:solidFill>
                    <a:srgbClr val="000000"/>
                  </a:solidFill>
                  <a:latin typeface="Arial"/>
                  <a:ea typeface="Arial"/>
                </a:rPr>
                <a:t>03</a:t>
              </a:r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B35796A9-0AA6-6968-A9B6-2527469CB66B}"/>
              </a:ext>
            </a:extLst>
          </p:cNvPr>
          <p:cNvGrpSpPr/>
          <p:nvPr/>
        </p:nvGrpSpPr>
        <p:grpSpPr>
          <a:xfrm>
            <a:off x="8481742" y="2100646"/>
            <a:ext cx="1142742" cy="1629867"/>
            <a:chOff x="3732213" y="2166938"/>
            <a:chExt cx="1679575" cy="2395538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8705047F-BC62-7B6F-B0A3-8251776EB67F}"/>
                </a:ext>
              </a:extLst>
            </p:cNvPr>
            <p:cNvSpPr/>
            <p:nvPr/>
          </p:nvSpPr>
          <p:spPr>
            <a:xfrm>
              <a:off x="4572000" y="2317750"/>
              <a:ext cx="839788" cy="2244725"/>
            </a:xfrm>
            <a:custGeom>
              <a:avLst/>
              <a:gdLst/>
              <a:ahLst/>
              <a:cxnLst/>
              <a:rect l="l" t="t" r="r" b="b"/>
              <a:pathLst>
                <a:path w="529" h="1414">
                  <a:moveTo>
                    <a:pt x="529" y="0"/>
                  </a:moveTo>
                  <a:lnTo>
                    <a:pt x="0" y="1414"/>
                  </a:lnTo>
                  <a:lnTo>
                    <a:pt x="0" y="9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DCABA31-6131-2DEE-FD51-BDE56E078862}"/>
                </a:ext>
              </a:extLst>
            </p:cNvPr>
            <p:cNvSpPr/>
            <p:nvPr/>
          </p:nvSpPr>
          <p:spPr>
            <a:xfrm>
              <a:off x="3732213" y="2306638"/>
              <a:ext cx="839788" cy="2255838"/>
            </a:xfrm>
            <a:custGeom>
              <a:avLst/>
              <a:gdLst/>
              <a:ahLst/>
              <a:cxnLst/>
              <a:rect l="l" t="t" r="r" b="b"/>
              <a:pathLst>
                <a:path w="529" h="1421">
                  <a:moveTo>
                    <a:pt x="529" y="1421"/>
                  </a:moveTo>
                  <a:lnTo>
                    <a:pt x="0" y="0"/>
                  </a:lnTo>
                  <a:lnTo>
                    <a:pt x="529" y="97"/>
                  </a:lnTo>
                  <a:lnTo>
                    <a:pt x="529" y="1421"/>
                  </a:lnTo>
                  <a:close/>
                </a:path>
              </a:pathLst>
            </a:custGeom>
            <a:solidFill>
              <a:schemeClr val="accent4"/>
            </a:solidFill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6F23C15D-FDBF-5B80-30CE-4F1BB6B66E05}"/>
                </a:ext>
              </a:extLst>
            </p:cNvPr>
            <p:cNvSpPr/>
            <p:nvPr/>
          </p:nvSpPr>
          <p:spPr>
            <a:xfrm>
              <a:off x="3732213" y="2166938"/>
              <a:ext cx="1679575" cy="293688"/>
            </a:xfrm>
            <a:custGeom>
              <a:avLst/>
              <a:gdLst/>
              <a:ahLst/>
              <a:cxnLst/>
              <a:rect l="l" t="t" r="r" b="b"/>
              <a:pathLst>
                <a:path w="1058" h="185">
                  <a:moveTo>
                    <a:pt x="1058" y="95"/>
                  </a:moveTo>
                  <a:lnTo>
                    <a:pt x="529" y="185"/>
                  </a:lnTo>
                  <a:lnTo>
                    <a:pt x="0" y="88"/>
                  </a:lnTo>
                  <a:lnTo>
                    <a:pt x="529" y="0"/>
                  </a:lnTo>
                  <a:lnTo>
                    <a:pt x="1058" y="9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vert="horz" lIns="91440" tIns="45720" rIns="91440" bIns="45720" anchor="ctr">
              <a:normAutofit fontScale="40000" lnSpcReduction="20000"/>
            </a:bodyPr>
            <a:lstStyle/>
            <a:p>
              <a:pPr marL="0" algn="ctr"/>
              <a:endParaRPr/>
            </a:p>
          </p:txBody>
        </p:sp>
      </p:grpSp>
      <p:grpSp>
        <p:nvGrpSpPr>
          <p:cNvPr id="26" name="Group 24">
            <a:extLst>
              <a:ext uri="{FF2B5EF4-FFF2-40B4-BE49-F238E27FC236}">
                <a16:creationId xmlns:a16="http://schemas.microsoft.com/office/drawing/2014/main" id="{EF78EE08-AB14-D545-2E55-16E18AA223A4}"/>
              </a:ext>
            </a:extLst>
          </p:cNvPr>
          <p:cNvGrpSpPr/>
          <p:nvPr/>
        </p:nvGrpSpPr>
        <p:grpSpPr>
          <a:xfrm>
            <a:off x="8303526" y="1591921"/>
            <a:ext cx="1497014" cy="708544"/>
            <a:chOff x="6533739" y="2526030"/>
            <a:chExt cx="1338219" cy="633386"/>
          </a:xfrm>
        </p:grpSpPr>
        <p:grpSp>
          <p:nvGrpSpPr>
            <p:cNvPr id="27" name="Group 25">
              <a:extLst>
                <a:ext uri="{FF2B5EF4-FFF2-40B4-BE49-F238E27FC236}">
                  <a16:creationId xmlns:a16="http://schemas.microsoft.com/office/drawing/2014/main" id="{E5DE67B8-D8BB-B171-AF26-5FD0E4CEAB1D}"/>
                </a:ext>
              </a:extLst>
            </p:cNvPr>
            <p:cNvGrpSpPr/>
            <p:nvPr/>
          </p:nvGrpSpPr>
          <p:grpSpPr>
            <a:xfrm>
              <a:off x="6533739" y="2526030"/>
              <a:ext cx="1338219" cy="546488"/>
              <a:chOff x="3470275" y="1419225"/>
              <a:chExt cx="2200275" cy="89852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145B2641-0C97-7798-D48C-A6C9C1900146}"/>
                  </a:ext>
                </a:extLst>
              </p:cNvPr>
              <p:cNvSpPr/>
              <p:nvPr/>
            </p:nvSpPr>
            <p:spPr>
              <a:xfrm>
                <a:off x="3470275" y="1419225"/>
                <a:ext cx="1101725" cy="88741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59">
                    <a:moveTo>
                      <a:pt x="165" y="559"/>
                    </a:moveTo>
                    <a:lnTo>
                      <a:pt x="0" y="119"/>
                    </a:lnTo>
                    <a:lnTo>
                      <a:pt x="694" y="0"/>
                    </a:lnTo>
                    <a:lnTo>
                      <a:pt x="694" y="471"/>
                    </a:lnTo>
                    <a:lnTo>
                      <a:pt x="165" y="559"/>
                    </a:lnTo>
                    <a:close/>
                  </a:path>
                </a:pathLst>
              </a:custGeom>
              <a:solidFill>
                <a:schemeClr val="accent4">
                  <a:alpha val="66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B1275E99-5F97-4A7E-07EB-76CE3E45E63D}"/>
                  </a:ext>
                </a:extLst>
              </p:cNvPr>
              <p:cNvSpPr/>
              <p:nvPr/>
            </p:nvSpPr>
            <p:spPr>
              <a:xfrm>
                <a:off x="4572000" y="1419225"/>
                <a:ext cx="1098550" cy="8985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566">
                    <a:moveTo>
                      <a:pt x="692" y="126"/>
                    </a:moveTo>
                    <a:lnTo>
                      <a:pt x="529" y="566"/>
                    </a:lnTo>
                    <a:lnTo>
                      <a:pt x="0" y="471"/>
                    </a:lnTo>
                    <a:lnTo>
                      <a:pt x="0" y="0"/>
                    </a:lnTo>
                    <a:lnTo>
                      <a:pt x="692" y="126"/>
                    </a:lnTo>
                    <a:close/>
                  </a:path>
                </a:pathLst>
              </a:custGeom>
              <a:solidFill>
                <a:schemeClr val="accent4">
                  <a:alpha val="49000"/>
                  <a:lumMod val="75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8C34A6BA-3866-7B9B-8E27-62EFE3634BB9}"/>
                </a:ext>
              </a:extLst>
            </p:cNvPr>
            <p:cNvGrpSpPr/>
            <p:nvPr/>
          </p:nvGrpSpPr>
          <p:grpSpPr>
            <a:xfrm>
              <a:off x="6533739" y="2640928"/>
              <a:ext cx="1338219" cy="518488"/>
              <a:chOff x="3470275" y="1608138"/>
              <a:chExt cx="2200275" cy="852488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9BAC8339-9ECD-70E9-92A5-78EB80E09569}"/>
                  </a:ext>
                </a:extLst>
              </p:cNvPr>
              <p:cNvSpPr/>
              <p:nvPr/>
            </p:nvSpPr>
            <p:spPr>
              <a:xfrm>
                <a:off x="4572000" y="1619250"/>
                <a:ext cx="1098550" cy="8413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530">
                    <a:moveTo>
                      <a:pt x="692" y="0"/>
                    </a:moveTo>
                    <a:lnTo>
                      <a:pt x="529" y="440"/>
                    </a:lnTo>
                    <a:lnTo>
                      <a:pt x="0" y="530"/>
                    </a:lnTo>
                    <a:lnTo>
                      <a:pt x="0" y="109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accent4">
                  <a:alpha val="57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301CD8BE-8A32-4535-F849-733D239100C7}"/>
                  </a:ext>
                </a:extLst>
              </p:cNvPr>
              <p:cNvSpPr/>
              <p:nvPr/>
            </p:nvSpPr>
            <p:spPr>
              <a:xfrm>
                <a:off x="3470275" y="1608138"/>
                <a:ext cx="1101725" cy="8524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37">
                    <a:moveTo>
                      <a:pt x="694" y="537"/>
                    </a:moveTo>
                    <a:lnTo>
                      <a:pt x="165" y="440"/>
                    </a:lnTo>
                    <a:lnTo>
                      <a:pt x="0" y="0"/>
                    </a:lnTo>
                    <a:lnTo>
                      <a:pt x="694" y="116"/>
                    </a:lnTo>
                    <a:lnTo>
                      <a:pt x="694" y="537"/>
                    </a:lnTo>
                    <a:close/>
                  </a:path>
                </a:pathLst>
              </a:custGeom>
              <a:solidFill>
                <a:schemeClr val="accent4">
                  <a:alpha val="31000"/>
                  <a:lumMod val="75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</p:grpSp>
      </p:grpSp>
      <p:grpSp>
        <p:nvGrpSpPr>
          <p:cNvPr id="33" name="Group 31">
            <a:extLst>
              <a:ext uri="{FF2B5EF4-FFF2-40B4-BE49-F238E27FC236}">
                <a16:creationId xmlns:a16="http://schemas.microsoft.com/office/drawing/2014/main" id="{E3618AA5-C65A-3784-7D7C-2D188679B45B}"/>
              </a:ext>
            </a:extLst>
          </p:cNvPr>
          <p:cNvGrpSpPr/>
          <p:nvPr/>
        </p:nvGrpSpPr>
        <p:grpSpPr>
          <a:xfrm>
            <a:off x="5019291" y="2617295"/>
            <a:ext cx="979128" cy="979948"/>
            <a:chOff x="3287425" y="1417883"/>
            <a:chExt cx="648499" cy="649042"/>
          </a:xfrm>
        </p:grpSpPr>
        <p:sp>
          <p:nvSpPr>
            <p:cNvPr id="34" name="AutoShape 32">
              <a:extLst>
                <a:ext uri="{FF2B5EF4-FFF2-40B4-BE49-F238E27FC236}">
                  <a16:creationId xmlns:a16="http://schemas.microsoft.com/office/drawing/2014/main" id="{814F39D2-CBA6-21D9-0F83-F72653E0166B}"/>
                </a:ext>
              </a:extLst>
            </p:cNvPr>
            <p:cNvSpPr/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35" name="AutoShape 33">
              <a:extLst>
                <a:ext uri="{FF2B5EF4-FFF2-40B4-BE49-F238E27FC236}">
                  <a16:creationId xmlns:a16="http://schemas.microsoft.com/office/drawing/2014/main" id="{7E078D9F-255D-D37F-4F70-4378C531F154}"/>
                </a:ext>
              </a:extLst>
            </p:cNvPr>
            <p:cNvSpPr/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cap="flat" cmpd="sng">
              <a:prstDash val="solid"/>
            </a:ln>
          </p:spPr>
          <p:txBody>
            <a:bodyPr vert="horz" wrap="none" lIns="91440" tIns="45720" rIns="91440" bIns="45720" anchor="ctr">
              <a:normAutofit/>
            </a:bodyPr>
            <a:lstStyle/>
            <a:p>
              <a:pPr marL="0" algn="ctr"/>
              <a:r>
                <a:rPr lang="en-US" sz="2135" b="1" i="0" u="none" baseline="0">
                  <a:solidFill>
                    <a:srgbClr val="000000"/>
                  </a:solidFill>
                  <a:latin typeface="Arial"/>
                  <a:ea typeface="Arial"/>
                </a:rPr>
                <a:t>02</a:t>
              </a:r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004F39EF-6EA6-BBE4-576C-64A3FF2EC094}"/>
              </a:ext>
            </a:extLst>
          </p:cNvPr>
          <p:cNvGrpSpPr/>
          <p:nvPr/>
        </p:nvGrpSpPr>
        <p:grpSpPr>
          <a:xfrm>
            <a:off x="5618156" y="2101953"/>
            <a:ext cx="1149360" cy="1639303"/>
            <a:chOff x="3732213" y="2166938"/>
            <a:chExt cx="1679575" cy="2395538"/>
          </a:xfrm>
        </p:grpSpPr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878324D8-DD2B-2E17-4D67-52D1F67225EC}"/>
                </a:ext>
              </a:extLst>
            </p:cNvPr>
            <p:cNvSpPr/>
            <p:nvPr/>
          </p:nvSpPr>
          <p:spPr>
            <a:xfrm>
              <a:off x="4572000" y="2317750"/>
              <a:ext cx="839788" cy="2244725"/>
            </a:xfrm>
            <a:custGeom>
              <a:avLst/>
              <a:gdLst/>
              <a:ahLst/>
              <a:cxnLst/>
              <a:rect l="l" t="t" r="r" b="b"/>
              <a:pathLst>
                <a:path w="529" h="1414">
                  <a:moveTo>
                    <a:pt x="529" y="0"/>
                  </a:moveTo>
                  <a:lnTo>
                    <a:pt x="0" y="1414"/>
                  </a:lnTo>
                  <a:lnTo>
                    <a:pt x="0" y="9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000849CA-82AD-A7A3-6E2B-75E7A7517037}"/>
                </a:ext>
              </a:extLst>
            </p:cNvPr>
            <p:cNvSpPr/>
            <p:nvPr/>
          </p:nvSpPr>
          <p:spPr>
            <a:xfrm>
              <a:off x="3732213" y="2306638"/>
              <a:ext cx="839788" cy="2255838"/>
            </a:xfrm>
            <a:custGeom>
              <a:avLst/>
              <a:gdLst/>
              <a:ahLst/>
              <a:cxnLst/>
              <a:rect l="l" t="t" r="r" b="b"/>
              <a:pathLst>
                <a:path w="529" h="1421">
                  <a:moveTo>
                    <a:pt x="529" y="1421"/>
                  </a:moveTo>
                  <a:lnTo>
                    <a:pt x="0" y="0"/>
                  </a:lnTo>
                  <a:lnTo>
                    <a:pt x="529" y="97"/>
                  </a:lnTo>
                  <a:lnTo>
                    <a:pt x="529" y="1421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C5AAF333-6B0C-C9E3-A927-12D24D5D7CA2}"/>
                </a:ext>
              </a:extLst>
            </p:cNvPr>
            <p:cNvSpPr/>
            <p:nvPr/>
          </p:nvSpPr>
          <p:spPr>
            <a:xfrm>
              <a:off x="3732213" y="2166938"/>
              <a:ext cx="1679575" cy="293688"/>
            </a:xfrm>
            <a:custGeom>
              <a:avLst/>
              <a:gdLst/>
              <a:ahLst/>
              <a:cxnLst/>
              <a:rect l="l" t="t" r="r" b="b"/>
              <a:pathLst>
                <a:path w="1058" h="185">
                  <a:moveTo>
                    <a:pt x="1058" y="95"/>
                  </a:moveTo>
                  <a:lnTo>
                    <a:pt x="529" y="185"/>
                  </a:lnTo>
                  <a:lnTo>
                    <a:pt x="0" y="88"/>
                  </a:lnTo>
                  <a:lnTo>
                    <a:pt x="529" y="0"/>
                  </a:lnTo>
                  <a:lnTo>
                    <a:pt x="1058" y="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anchor="ctr">
              <a:normAutofit fontScale="40000" lnSpcReduction="20000"/>
            </a:bodyPr>
            <a:lstStyle/>
            <a:p>
              <a:pPr marL="0" algn="ctr"/>
              <a:endParaRPr/>
            </a:p>
          </p:txBody>
        </p:sp>
      </p:grpSp>
      <p:grpSp>
        <p:nvGrpSpPr>
          <p:cNvPr id="40" name="Group 38">
            <a:extLst>
              <a:ext uri="{FF2B5EF4-FFF2-40B4-BE49-F238E27FC236}">
                <a16:creationId xmlns:a16="http://schemas.microsoft.com/office/drawing/2014/main" id="{B4FF649C-CEE3-A4DB-D3F3-6FA04B9E4B9B}"/>
              </a:ext>
            </a:extLst>
          </p:cNvPr>
          <p:cNvGrpSpPr/>
          <p:nvPr/>
        </p:nvGrpSpPr>
        <p:grpSpPr>
          <a:xfrm>
            <a:off x="5438907" y="1590282"/>
            <a:ext cx="1505682" cy="712647"/>
            <a:chOff x="3615309" y="1918566"/>
            <a:chExt cx="1913383" cy="905614"/>
          </a:xfrm>
        </p:grpSpPr>
        <p:grpSp>
          <p:nvGrpSpPr>
            <p:cNvPr id="41" name="Group 39">
              <a:extLst>
                <a:ext uri="{FF2B5EF4-FFF2-40B4-BE49-F238E27FC236}">
                  <a16:creationId xmlns:a16="http://schemas.microsoft.com/office/drawing/2014/main" id="{A824764A-4537-F3A0-EAF6-244827A97C43}"/>
                </a:ext>
              </a:extLst>
            </p:cNvPr>
            <p:cNvGrpSpPr/>
            <p:nvPr/>
          </p:nvGrpSpPr>
          <p:grpSpPr>
            <a:xfrm>
              <a:off x="3615309" y="1918566"/>
              <a:ext cx="1913383" cy="781367"/>
              <a:chOff x="3470275" y="1419225"/>
              <a:chExt cx="2200275" cy="898525"/>
            </a:xfrm>
          </p:grpSpPr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0BBD6CEA-3700-164B-BBAB-E05CDAA3E839}"/>
                  </a:ext>
                </a:extLst>
              </p:cNvPr>
              <p:cNvSpPr/>
              <p:nvPr/>
            </p:nvSpPr>
            <p:spPr>
              <a:xfrm>
                <a:off x="3470275" y="1419225"/>
                <a:ext cx="1101725" cy="88741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59">
                    <a:moveTo>
                      <a:pt x="165" y="559"/>
                    </a:moveTo>
                    <a:lnTo>
                      <a:pt x="0" y="119"/>
                    </a:lnTo>
                    <a:lnTo>
                      <a:pt x="694" y="0"/>
                    </a:lnTo>
                    <a:lnTo>
                      <a:pt x="694" y="471"/>
                    </a:lnTo>
                    <a:lnTo>
                      <a:pt x="165" y="559"/>
                    </a:lnTo>
                    <a:close/>
                  </a:path>
                </a:pathLst>
              </a:custGeom>
              <a:solidFill>
                <a:schemeClr val="accent1">
                  <a:alpha val="66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  <p:sp>
            <p:nvSpPr>
              <p:cNvPr id="46" name="Freeform 41">
                <a:extLst>
                  <a:ext uri="{FF2B5EF4-FFF2-40B4-BE49-F238E27FC236}">
                    <a16:creationId xmlns:a16="http://schemas.microsoft.com/office/drawing/2014/main" id="{4D502B2A-47F2-C645-918B-74CBEB74349F}"/>
                  </a:ext>
                </a:extLst>
              </p:cNvPr>
              <p:cNvSpPr/>
              <p:nvPr/>
            </p:nvSpPr>
            <p:spPr>
              <a:xfrm>
                <a:off x="4572000" y="1419225"/>
                <a:ext cx="1098550" cy="8985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566">
                    <a:moveTo>
                      <a:pt x="692" y="126"/>
                    </a:moveTo>
                    <a:lnTo>
                      <a:pt x="529" y="566"/>
                    </a:lnTo>
                    <a:lnTo>
                      <a:pt x="0" y="471"/>
                    </a:lnTo>
                    <a:lnTo>
                      <a:pt x="0" y="0"/>
                    </a:lnTo>
                    <a:lnTo>
                      <a:pt x="692" y="126"/>
                    </a:lnTo>
                    <a:close/>
                  </a:path>
                </a:pathLst>
              </a:custGeom>
              <a:solidFill>
                <a:schemeClr val="accent1">
                  <a:alpha val="49000"/>
                  <a:lumMod val="75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43907D7F-3C26-7793-2FFE-61AF38A49A12}"/>
                </a:ext>
              </a:extLst>
            </p:cNvPr>
            <p:cNvGrpSpPr/>
            <p:nvPr/>
          </p:nvGrpSpPr>
          <p:grpSpPr>
            <a:xfrm>
              <a:off x="3615309" y="2082847"/>
              <a:ext cx="1913383" cy="741333"/>
              <a:chOff x="3470275" y="1608138"/>
              <a:chExt cx="2200275" cy="852488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106777A5-7213-A7D6-5258-105092F174F5}"/>
                  </a:ext>
                </a:extLst>
              </p:cNvPr>
              <p:cNvSpPr/>
              <p:nvPr/>
            </p:nvSpPr>
            <p:spPr>
              <a:xfrm>
                <a:off x="4572000" y="1619250"/>
                <a:ext cx="1098550" cy="8413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530">
                    <a:moveTo>
                      <a:pt x="692" y="0"/>
                    </a:moveTo>
                    <a:lnTo>
                      <a:pt x="529" y="440"/>
                    </a:lnTo>
                    <a:lnTo>
                      <a:pt x="0" y="530"/>
                    </a:lnTo>
                    <a:lnTo>
                      <a:pt x="0" y="109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accent1">
                  <a:alpha val="57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ED75F68B-4F08-6A51-4F9C-20EDAC740AE4}"/>
                  </a:ext>
                </a:extLst>
              </p:cNvPr>
              <p:cNvSpPr/>
              <p:nvPr/>
            </p:nvSpPr>
            <p:spPr>
              <a:xfrm>
                <a:off x="3470275" y="1608138"/>
                <a:ext cx="1101725" cy="85248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37">
                    <a:moveTo>
                      <a:pt x="694" y="537"/>
                    </a:moveTo>
                    <a:lnTo>
                      <a:pt x="165" y="440"/>
                    </a:lnTo>
                    <a:lnTo>
                      <a:pt x="0" y="0"/>
                    </a:lnTo>
                    <a:lnTo>
                      <a:pt x="694" y="116"/>
                    </a:lnTo>
                    <a:lnTo>
                      <a:pt x="694" y="537"/>
                    </a:lnTo>
                    <a:close/>
                  </a:path>
                </a:pathLst>
              </a:custGeom>
              <a:solidFill>
                <a:schemeClr val="accent1">
                  <a:alpha val="31000"/>
                  <a:lumMod val="75000"/>
                </a:schemeClr>
              </a:solidFill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</p:grpSp>
      </p:grpSp>
      <p:sp>
        <p:nvSpPr>
          <p:cNvPr id="47" name="TextBox 45">
            <a:extLst>
              <a:ext uri="{FF2B5EF4-FFF2-40B4-BE49-F238E27FC236}">
                <a16:creationId xmlns:a16="http://schemas.microsoft.com/office/drawing/2014/main" id="{3E74AF33-EFE7-C4A9-A1B4-26E079454F78}"/>
              </a:ext>
            </a:extLst>
          </p:cNvPr>
          <p:cNvSpPr txBox="1"/>
          <p:nvPr/>
        </p:nvSpPr>
        <p:spPr>
          <a:xfrm>
            <a:off x="5164703" y="4507396"/>
            <a:ext cx="2054090" cy="157735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Optimizing model parameters using GridSearchCV to maximize performance on the validation set.</a:t>
            </a:r>
            <a:endParaRPr lang="en-US" sz="1100"/>
          </a:p>
        </p:txBody>
      </p:sp>
      <p:sp>
        <p:nvSpPr>
          <p:cNvPr id="48" name="AutoShape 46">
            <a:extLst>
              <a:ext uri="{FF2B5EF4-FFF2-40B4-BE49-F238E27FC236}">
                <a16:creationId xmlns:a16="http://schemas.microsoft.com/office/drawing/2014/main" id="{18EC2DDF-EFE8-6CEE-20EF-CBA3AF3694E3}"/>
              </a:ext>
            </a:extLst>
          </p:cNvPr>
          <p:cNvSpPr/>
          <p:nvPr/>
        </p:nvSpPr>
        <p:spPr>
          <a:xfrm>
            <a:off x="5164703" y="3934586"/>
            <a:ext cx="2054090" cy="2794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algn="ctr"/>
            <a:r>
              <a:rPr lang="zh-CN" altLang="en-US" sz="1600" b="1" i="0" u="none" baseline="0">
                <a:solidFill>
                  <a:schemeClr val="accent1"/>
                </a:solidFill>
                <a:latin typeface="微软雅黑"/>
                <a:ea typeface="微软雅黑"/>
              </a:rPr>
              <a:t>Hyperparameter Tuning</a:t>
            </a:r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28D46ABB-67B6-9A72-8B6A-F140BD92375B}"/>
              </a:ext>
            </a:extLst>
          </p:cNvPr>
          <p:cNvSpPr txBox="1"/>
          <p:nvPr/>
        </p:nvSpPr>
        <p:spPr>
          <a:xfrm>
            <a:off x="2369940" y="4507396"/>
            <a:ext cx="2054090" cy="180975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Comparing various classification algorithms, including Logistic Regression, SVM, Random Forest, and Gradient Boosting, as baselines.</a:t>
            </a:r>
            <a:endParaRPr lang="en-US" sz="1100"/>
          </a:p>
        </p:txBody>
      </p:sp>
      <p:sp>
        <p:nvSpPr>
          <p:cNvPr id="50" name="AutoShape 48">
            <a:extLst>
              <a:ext uri="{FF2B5EF4-FFF2-40B4-BE49-F238E27FC236}">
                <a16:creationId xmlns:a16="http://schemas.microsoft.com/office/drawing/2014/main" id="{B50329D4-1917-7A5F-21E6-E9D516BC201C}"/>
              </a:ext>
            </a:extLst>
          </p:cNvPr>
          <p:cNvSpPr/>
          <p:nvPr/>
        </p:nvSpPr>
        <p:spPr>
          <a:xfrm>
            <a:off x="2369940" y="3934586"/>
            <a:ext cx="2054090" cy="246221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algn="ctr"/>
            <a:r>
              <a:rPr lang="zh-CN" altLang="en-US" sz="1600" b="1" i="0" u="none" baseline="0">
                <a:solidFill>
                  <a:schemeClr val="accent3"/>
                </a:solidFill>
                <a:latin typeface="微软雅黑"/>
                <a:ea typeface="微软雅黑"/>
              </a:rPr>
              <a:t>Baseline Models</a:t>
            </a:r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968AAB65-4C5C-1521-006C-548F9BECB1D1}"/>
              </a:ext>
            </a:extLst>
          </p:cNvPr>
          <p:cNvSpPr txBox="1"/>
          <p:nvPr/>
        </p:nvSpPr>
        <p:spPr>
          <a:xfrm>
            <a:off x="8026068" y="4507394"/>
            <a:ext cx="2054090" cy="157735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Employing cross-validation techniques to ensure robust model evaluation and prevent overfitting.</a:t>
            </a:r>
            <a:endParaRPr lang="en-US" sz="1100"/>
          </a:p>
        </p:txBody>
      </p:sp>
      <p:sp>
        <p:nvSpPr>
          <p:cNvPr id="52" name="AutoShape 50">
            <a:extLst>
              <a:ext uri="{FF2B5EF4-FFF2-40B4-BE49-F238E27FC236}">
                <a16:creationId xmlns:a16="http://schemas.microsoft.com/office/drawing/2014/main" id="{8A2C31D5-FD49-D073-867E-D57A50EA155D}"/>
              </a:ext>
            </a:extLst>
          </p:cNvPr>
          <p:cNvSpPr/>
          <p:nvPr/>
        </p:nvSpPr>
        <p:spPr>
          <a:xfrm>
            <a:off x="8026068" y="3934586"/>
            <a:ext cx="2054090" cy="246221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algn="ctr"/>
            <a:r>
              <a:rPr lang="zh-CN" altLang="en-US" sz="1600" b="1" i="0" u="none" baseline="0">
                <a:solidFill>
                  <a:schemeClr val="accent4"/>
                </a:solidFill>
                <a:latin typeface="微软雅黑"/>
                <a:ea typeface="微软雅黑"/>
              </a:rPr>
              <a:t>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422454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1445FC57-1D00-48AF-36AA-4DFBD4C7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Ensemble Modeling</a:t>
            </a:r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14F03C4C-2160-5A27-8A50-36F85669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41" b="6641"/>
          <a:stretch/>
        </p:blipFill>
        <p:spPr>
          <a:xfrm>
            <a:off x="6390318" y="1662893"/>
            <a:ext cx="5102523" cy="4424802"/>
          </a:xfrm>
          <a:prstGeom prst="rect">
            <a:avLst/>
          </a:prstGeom>
        </p:spPr>
      </p:pic>
      <p:sp>
        <p:nvSpPr>
          <p:cNvPr id="7" name="AutoShape 5">
            <a:extLst>
              <a:ext uri="{FF2B5EF4-FFF2-40B4-BE49-F238E27FC236}">
                <a16:creationId xmlns:a16="http://schemas.microsoft.com/office/drawing/2014/main" id="{A49A1376-E018-9EFD-AA16-D0B26D6575DD}"/>
              </a:ext>
            </a:extLst>
          </p:cNvPr>
          <p:cNvSpPr/>
          <p:nvPr/>
        </p:nvSpPr>
        <p:spPr>
          <a:xfrm>
            <a:off x="6390319" y="4010495"/>
            <a:ext cx="5128582" cy="2077200"/>
          </a:xfrm>
          <a:prstGeom prst="rect">
            <a:avLst/>
          </a:prstGeom>
          <a:solidFill>
            <a:srgbClr val="778495">
              <a:alpha val="68000"/>
              <a:lumMod val="2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E14078-7AF1-58B6-3851-01456865F400}"/>
              </a:ext>
            </a:extLst>
          </p:cNvPr>
          <p:cNvSpPr txBox="1"/>
          <p:nvPr/>
        </p:nvSpPr>
        <p:spPr>
          <a:xfrm>
            <a:off x="6790719" y="4812055"/>
            <a:ext cx="4111200" cy="6082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Using a meta-classifier (e.g., Logistic Regression) to learn the optimal weighting of base model predictions.</a:t>
            </a:r>
            <a:endParaRPr lang="en-US" sz="110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0CA5335-6929-492D-34A2-9A9D141B5637}"/>
              </a:ext>
            </a:extLst>
          </p:cNvPr>
          <p:cNvSpPr txBox="1"/>
          <p:nvPr/>
        </p:nvSpPr>
        <p:spPr>
          <a:xfrm>
            <a:off x="6790718" y="4348788"/>
            <a:ext cx="4297479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Meta-Classifier</a:t>
            </a:r>
            <a:endParaRPr lang="en-US"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D5F1B-B97B-68CE-4BDE-E0FD192A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392" y="1662893"/>
            <a:ext cx="4951259" cy="4424802"/>
          </a:xfrm>
          <a:prstGeom prst="rect">
            <a:avLst/>
          </a:prstGeom>
        </p:spPr>
      </p:pic>
      <p:sp>
        <p:nvSpPr>
          <p:cNvPr id="10" name="AutoShape 8">
            <a:extLst>
              <a:ext uri="{FF2B5EF4-FFF2-40B4-BE49-F238E27FC236}">
                <a16:creationId xmlns:a16="http://schemas.microsoft.com/office/drawing/2014/main" id="{89A8C562-B31A-B2F9-F40A-369722BC8917}"/>
              </a:ext>
            </a:extLst>
          </p:cNvPr>
          <p:cNvSpPr/>
          <p:nvPr/>
        </p:nvSpPr>
        <p:spPr>
          <a:xfrm>
            <a:off x="606394" y="4010495"/>
            <a:ext cx="4951257" cy="2077246"/>
          </a:xfrm>
          <a:prstGeom prst="rect">
            <a:avLst/>
          </a:prstGeom>
          <a:solidFill>
            <a:schemeClr val="accent1">
              <a:alpha val="66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0DCB569-FAE0-6C31-690B-32133700111F}"/>
              </a:ext>
            </a:extLst>
          </p:cNvPr>
          <p:cNvSpPr txBox="1"/>
          <p:nvPr/>
        </p:nvSpPr>
        <p:spPr>
          <a:xfrm>
            <a:off x="1146870" y="4843680"/>
            <a:ext cx="4110929" cy="92935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 dirty="0">
                <a:latin typeface="+mn-ea"/>
                <a:ea typeface="+mn-ea"/>
              </a:rPr>
              <a:t>Developing a stacked ensemble model that combines multiple diverse base models for enhanced predictive power.</a:t>
            </a:r>
            <a:endParaRPr lang="en-US" sz="1100" dirty="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3C8AA7A-016D-028B-3B9D-77A15517A7E1}"/>
              </a:ext>
            </a:extLst>
          </p:cNvPr>
          <p:cNvSpPr txBox="1"/>
          <p:nvPr/>
        </p:nvSpPr>
        <p:spPr>
          <a:xfrm>
            <a:off x="1110262" y="4348788"/>
            <a:ext cx="4297479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 dirty="0">
                <a:latin typeface="+mn-ea"/>
                <a:ea typeface="+mn-ea"/>
              </a:rPr>
              <a:t>Stacked Ensemble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913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B2353EA-7630-1DDA-1CC6-557179FD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53" y="3710599"/>
            <a:ext cx="4844256" cy="535531"/>
          </a:xfrm>
        </p:spPr>
        <p:txBody>
          <a:bodyPr vert="horz" lIns="91440" tIns="45720" rIns="91440" bIns="45720" anchor="t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Model Evaluation and Performance Metrics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A2EDEE3-DA34-FA00-1B1E-872C6055A110}"/>
              </a:ext>
            </a:extLst>
          </p:cNvPr>
          <p:cNvSpPr txBox="1"/>
          <p:nvPr/>
        </p:nvSpPr>
        <p:spPr>
          <a:xfrm>
            <a:off x="1123253" y="2264049"/>
            <a:ext cx="2965862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800" b="1" i="0" u="none" spc="100" baseline="0">
                <a:solidFill>
                  <a:srgbClr val="FFFFFF"/>
                </a:solidFill>
                <a:latin typeface="微软雅黑"/>
                <a:ea typeface="微软雅黑"/>
              </a:rPr>
              <a:t>04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853729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78D477A-4002-0FDA-1D18-4F7F34E3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Evaluation Metrics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95A2EDC6-B55F-96D5-0E7D-F92378B63052}"/>
              </a:ext>
            </a:extLst>
          </p:cNvPr>
          <p:cNvSpPr/>
          <p:nvPr/>
        </p:nvSpPr>
        <p:spPr>
          <a:xfrm>
            <a:off x="2035907" y="1572585"/>
            <a:ext cx="752202" cy="1015479"/>
          </a:xfrm>
          <a:custGeom>
            <a:avLst/>
            <a:gdLst/>
            <a:ahLst/>
            <a:cxnLst/>
            <a:rect l="l" t="t" r="r" b="b"/>
            <a:pathLst>
              <a:path w="381000" h="514350">
                <a:moveTo>
                  <a:pt x="86973" y="38721"/>
                </a:moveTo>
                <a:lnTo>
                  <a:pt x="86973" y="57771"/>
                </a:lnTo>
                <a:cubicBezTo>
                  <a:pt x="86973" y="77774"/>
                  <a:pt x="103166" y="94919"/>
                  <a:pt x="123168" y="95871"/>
                </a:cubicBezTo>
                <a:lnTo>
                  <a:pt x="125073" y="95871"/>
                </a:lnTo>
                <a:lnTo>
                  <a:pt x="258423" y="95871"/>
                </a:lnTo>
                <a:cubicBezTo>
                  <a:pt x="278426" y="95871"/>
                  <a:pt x="295570" y="79679"/>
                  <a:pt x="296523" y="59676"/>
                </a:cubicBezTo>
                <a:lnTo>
                  <a:pt x="296523" y="57771"/>
                </a:lnTo>
                <a:lnTo>
                  <a:pt x="296523" y="38721"/>
                </a:lnTo>
                <a:lnTo>
                  <a:pt x="353673" y="38721"/>
                </a:lnTo>
                <a:cubicBezTo>
                  <a:pt x="369866" y="38721"/>
                  <a:pt x="382248" y="51104"/>
                  <a:pt x="382248" y="67296"/>
                </a:cubicBezTo>
                <a:lnTo>
                  <a:pt x="382248" y="486396"/>
                </a:lnTo>
                <a:cubicBezTo>
                  <a:pt x="382248" y="502589"/>
                  <a:pt x="369866" y="514971"/>
                  <a:pt x="353673" y="514971"/>
                </a:cubicBezTo>
                <a:lnTo>
                  <a:pt x="29823" y="514971"/>
                </a:lnTo>
                <a:cubicBezTo>
                  <a:pt x="13630" y="514971"/>
                  <a:pt x="1248" y="502589"/>
                  <a:pt x="1248" y="486396"/>
                </a:cubicBezTo>
                <a:lnTo>
                  <a:pt x="1248" y="67296"/>
                </a:lnTo>
                <a:cubicBezTo>
                  <a:pt x="1248" y="51104"/>
                  <a:pt x="13630" y="38721"/>
                  <a:pt x="29823" y="38721"/>
                </a:cubicBezTo>
                <a:lnTo>
                  <a:pt x="86973" y="38721"/>
                </a:lnTo>
                <a:close/>
                <a:moveTo>
                  <a:pt x="191748" y="333996"/>
                </a:moveTo>
                <a:lnTo>
                  <a:pt x="77448" y="333996"/>
                </a:lnTo>
                <a:lnTo>
                  <a:pt x="77448" y="353046"/>
                </a:lnTo>
                <a:lnTo>
                  <a:pt x="191748" y="353046"/>
                </a:lnTo>
                <a:lnTo>
                  <a:pt x="191748" y="333996"/>
                </a:lnTo>
                <a:close/>
                <a:moveTo>
                  <a:pt x="306048" y="257796"/>
                </a:moveTo>
                <a:lnTo>
                  <a:pt x="77448" y="257796"/>
                </a:lnTo>
                <a:lnTo>
                  <a:pt x="77448" y="276846"/>
                </a:lnTo>
                <a:lnTo>
                  <a:pt x="306048" y="276846"/>
                </a:lnTo>
                <a:lnTo>
                  <a:pt x="306048" y="257796"/>
                </a:lnTo>
                <a:close/>
                <a:moveTo>
                  <a:pt x="306048" y="181596"/>
                </a:moveTo>
                <a:lnTo>
                  <a:pt x="77448" y="181596"/>
                </a:lnTo>
                <a:lnTo>
                  <a:pt x="77448" y="200646"/>
                </a:lnTo>
                <a:lnTo>
                  <a:pt x="306048" y="200646"/>
                </a:lnTo>
                <a:lnTo>
                  <a:pt x="306048" y="181596"/>
                </a:lnTo>
                <a:close/>
                <a:moveTo>
                  <a:pt x="248898" y="621"/>
                </a:moveTo>
                <a:cubicBezTo>
                  <a:pt x="265091" y="621"/>
                  <a:pt x="277473" y="13004"/>
                  <a:pt x="277473" y="29196"/>
                </a:cubicBezTo>
                <a:lnTo>
                  <a:pt x="277473" y="48246"/>
                </a:lnTo>
                <a:cubicBezTo>
                  <a:pt x="277473" y="64439"/>
                  <a:pt x="265091" y="76821"/>
                  <a:pt x="248898" y="76821"/>
                </a:cubicBezTo>
                <a:lnTo>
                  <a:pt x="134598" y="76821"/>
                </a:lnTo>
                <a:cubicBezTo>
                  <a:pt x="118405" y="76821"/>
                  <a:pt x="106023" y="64439"/>
                  <a:pt x="106023" y="48246"/>
                </a:cubicBezTo>
                <a:lnTo>
                  <a:pt x="106023" y="29196"/>
                </a:lnTo>
                <a:cubicBezTo>
                  <a:pt x="106023" y="13004"/>
                  <a:pt x="118405" y="621"/>
                  <a:pt x="134598" y="621"/>
                </a:cubicBezTo>
                <a:lnTo>
                  <a:pt x="248898" y="621"/>
                </a:lnTo>
                <a:close/>
              </a:path>
            </a:pathLst>
          </a:custGeom>
          <a:gradFill>
            <a:gsLst>
              <a:gs pos="7000">
                <a:srgbClr val="3053E5">
                  <a:alpha val="0"/>
                </a:srgbClr>
              </a:gs>
              <a:gs pos="100000">
                <a:srgbClr val="3053E5">
                  <a:alpha val="40000"/>
                </a:srgbClr>
              </a:gs>
            </a:gsLst>
            <a:lin ang="16200000"/>
          </a:gra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1103656-39A8-EBF8-C9D1-4DC2453F0060}"/>
              </a:ext>
            </a:extLst>
          </p:cNvPr>
          <p:cNvSpPr/>
          <p:nvPr/>
        </p:nvSpPr>
        <p:spPr>
          <a:xfrm>
            <a:off x="1196437" y="2924218"/>
            <a:ext cx="2431143" cy="695516"/>
          </a:xfrm>
          <a:prstGeom prst="roundRect">
            <a:avLst/>
          </a:prstGeom>
          <a:solidFill>
            <a:schemeClr val="accent1"/>
          </a:solidFill>
          <a:ln cap="rnd" cmpd="sng">
            <a:prstDash val="solid"/>
          </a:ln>
          <a:effectLst>
            <a:outerShdw blurRad="50800" dist="50800" dir="5400000" algn="ctr" rotWithShape="0">
              <a:schemeClr val="accent1">
                <a:alpha val="20000"/>
              </a:schemeClr>
            </a:outerShdw>
          </a:effectLst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r>
              <a:rPr lang="zh-CN" altLang="en-US" sz="1600" b="1" i="0" u="none" baseline="0">
                <a:solidFill>
                  <a:schemeClr val="lt1"/>
                </a:solidFill>
                <a:latin typeface="微软雅黑"/>
                <a:ea typeface="微软雅黑"/>
              </a:rPr>
              <a:t>Accuracy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7B65EFE-8D90-2F99-D930-46A382A596E3}"/>
              </a:ext>
            </a:extLst>
          </p:cNvPr>
          <p:cNvSpPr txBox="1"/>
          <p:nvPr/>
        </p:nvSpPr>
        <p:spPr>
          <a:xfrm>
            <a:off x="1934954" y="1760101"/>
            <a:ext cx="954107" cy="92333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400" b="1" i="0" u="none" baseline="0">
                <a:solidFill>
                  <a:schemeClr val="accent1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185E985-3AF4-4A16-1B22-61FFCFFB10BB}"/>
              </a:ext>
            </a:extLst>
          </p:cNvPr>
          <p:cNvSpPr/>
          <p:nvPr/>
        </p:nvSpPr>
        <p:spPr>
          <a:xfrm>
            <a:off x="1447832" y="1309915"/>
            <a:ext cx="1928352" cy="1928352"/>
          </a:xfrm>
          <a:prstGeom prst="ellipse">
            <a:avLst/>
          </a:prstGeom>
          <a:noFill/>
          <a:ln w="25400" cap="flat" cmpd="sng">
            <a:gradFill>
              <a:gsLst>
                <a:gs pos="20000">
                  <a:srgbClr val="3053E5">
                    <a:alpha val="0"/>
                  </a:srgbClr>
                </a:gs>
                <a:gs pos="46000">
                  <a:srgbClr val="3053E5"/>
                </a:gs>
                <a:gs pos="81000">
                  <a:srgbClr val="3053E5">
                    <a:alpha val="0"/>
                  </a:srgbClr>
                </a:gs>
              </a:gsLst>
              <a:lin ang="5400000"/>
            </a:gradFill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6B680C0A-E9D8-78DC-55DB-6C6E24F134B0}"/>
              </a:ext>
            </a:extLst>
          </p:cNvPr>
          <p:cNvSpPr/>
          <p:nvPr/>
        </p:nvSpPr>
        <p:spPr>
          <a:xfrm>
            <a:off x="4807403" y="2924218"/>
            <a:ext cx="2431143" cy="695516"/>
          </a:xfrm>
          <a:prstGeom prst="roundRect">
            <a:avLst/>
          </a:prstGeom>
          <a:solidFill>
            <a:schemeClr val="accent2"/>
          </a:solidFill>
          <a:ln cap="rnd" cmpd="sng">
            <a:prstDash val="solid"/>
          </a:ln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r>
              <a:rPr lang="zh-CN" altLang="en-US" sz="1600" b="1" i="0" u="none" baseline="0">
                <a:solidFill>
                  <a:schemeClr val="lt1"/>
                </a:solidFill>
                <a:latin typeface="微软雅黑"/>
                <a:ea typeface="微软雅黑"/>
              </a:rPr>
              <a:t>Precision and Recall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6FD45434-AC4F-D779-9631-D0BBBED3A63E}"/>
              </a:ext>
            </a:extLst>
          </p:cNvPr>
          <p:cNvSpPr txBox="1"/>
          <p:nvPr/>
        </p:nvSpPr>
        <p:spPr>
          <a:xfrm>
            <a:off x="5569168" y="1760101"/>
            <a:ext cx="954107" cy="92333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400" b="1" i="0" u="none" baseline="0">
                <a:solidFill>
                  <a:schemeClr val="accent2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945AFBAF-B309-788C-A805-555CDF78F1AC}"/>
              </a:ext>
            </a:extLst>
          </p:cNvPr>
          <p:cNvSpPr/>
          <p:nvPr/>
        </p:nvSpPr>
        <p:spPr>
          <a:xfrm>
            <a:off x="5058798" y="1309915"/>
            <a:ext cx="1928352" cy="1928352"/>
          </a:xfrm>
          <a:prstGeom prst="ellipse">
            <a:avLst/>
          </a:prstGeom>
          <a:noFill/>
          <a:ln w="25400" cap="flat" cmpd="sng">
            <a:gradFill>
              <a:gsLst>
                <a:gs pos="20000">
                  <a:srgbClr val="35B3F1">
                    <a:alpha val="0"/>
                  </a:srgbClr>
                </a:gs>
                <a:gs pos="46000">
                  <a:srgbClr val="35B3F1"/>
                </a:gs>
                <a:gs pos="81000">
                  <a:srgbClr val="35B3F1">
                    <a:alpha val="0"/>
                  </a:srgbClr>
                </a:gs>
              </a:gsLst>
              <a:lin ang="5400000"/>
            </a:gradFill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C33EDDA2-1F08-F169-28A5-87BD11134AD2}"/>
              </a:ext>
            </a:extLst>
          </p:cNvPr>
          <p:cNvSpPr/>
          <p:nvPr/>
        </p:nvSpPr>
        <p:spPr>
          <a:xfrm>
            <a:off x="5522674" y="1572585"/>
            <a:ext cx="1000601" cy="796771"/>
          </a:xfrm>
          <a:custGeom>
            <a:avLst/>
            <a:gdLst/>
            <a:ahLst/>
            <a:cxnLst/>
            <a:rect l="l" t="t" r="r" b="b"/>
            <a:pathLst>
              <a:path w="514350" h="409575">
                <a:moveTo>
                  <a:pt x="486767" y="621"/>
                </a:moveTo>
                <a:cubicBezTo>
                  <a:pt x="502960" y="621"/>
                  <a:pt x="515342" y="13004"/>
                  <a:pt x="515342" y="29196"/>
                </a:cubicBezTo>
                <a:lnTo>
                  <a:pt x="515342" y="324471"/>
                </a:lnTo>
                <a:cubicBezTo>
                  <a:pt x="515342" y="340664"/>
                  <a:pt x="502960" y="353046"/>
                  <a:pt x="486767" y="353046"/>
                </a:cubicBezTo>
                <a:lnTo>
                  <a:pt x="192445" y="353046"/>
                </a:lnTo>
                <a:lnTo>
                  <a:pt x="115292" y="410196"/>
                </a:lnTo>
                <a:lnTo>
                  <a:pt x="115292" y="353046"/>
                </a:lnTo>
                <a:lnTo>
                  <a:pt x="29567" y="353046"/>
                </a:lnTo>
                <a:cubicBezTo>
                  <a:pt x="13374" y="353046"/>
                  <a:pt x="992" y="340664"/>
                  <a:pt x="992" y="324471"/>
                </a:cubicBezTo>
                <a:lnTo>
                  <a:pt x="992" y="29196"/>
                </a:lnTo>
                <a:cubicBezTo>
                  <a:pt x="992" y="13004"/>
                  <a:pt x="13374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720" y="143496"/>
                  <a:pt x="91480" y="158736"/>
                  <a:pt x="91480" y="176834"/>
                </a:cubicBezTo>
                <a:cubicBezTo>
                  <a:pt x="91480" y="194931"/>
                  <a:pt x="106720" y="210171"/>
                  <a:pt x="124817" y="210171"/>
                </a:cubicBezTo>
                <a:cubicBezTo>
                  <a:pt x="142914" y="210171"/>
                  <a:pt x="158155" y="194931"/>
                  <a:pt x="158155" y="176834"/>
                </a:cubicBezTo>
                <a:cubicBezTo>
                  <a:pt x="158155" y="157784"/>
                  <a:pt x="142914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40070" y="143496"/>
                  <a:pt x="224830" y="158736"/>
                  <a:pt x="224830" y="176834"/>
                </a:cubicBezTo>
                <a:cubicBezTo>
                  <a:pt x="224830" y="194931"/>
                  <a:pt x="240070" y="210171"/>
                  <a:pt x="258167" y="210171"/>
                </a:cubicBezTo>
                <a:cubicBezTo>
                  <a:pt x="276264" y="210171"/>
                  <a:pt x="291505" y="194931"/>
                  <a:pt x="291505" y="176834"/>
                </a:cubicBezTo>
                <a:cubicBezTo>
                  <a:pt x="291505" y="157784"/>
                  <a:pt x="276264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420" y="143496"/>
                  <a:pt x="358180" y="158736"/>
                  <a:pt x="358180" y="176834"/>
                </a:cubicBezTo>
                <a:cubicBezTo>
                  <a:pt x="358180" y="194931"/>
                  <a:pt x="373420" y="210171"/>
                  <a:pt x="391517" y="210171"/>
                </a:cubicBezTo>
                <a:cubicBezTo>
                  <a:pt x="409614" y="210171"/>
                  <a:pt x="424855" y="194931"/>
                  <a:pt x="424855" y="176834"/>
                </a:cubicBezTo>
                <a:cubicBezTo>
                  <a:pt x="424855" y="157784"/>
                  <a:pt x="409614" y="143496"/>
                  <a:pt x="391517" y="143496"/>
                </a:cubicBezTo>
                <a:close/>
              </a:path>
            </a:pathLst>
          </a:custGeom>
          <a:gradFill>
            <a:gsLst>
              <a:gs pos="7000">
                <a:srgbClr val="35B3F1">
                  <a:alpha val="0"/>
                </a:srgbClr>
              </a:gs>
              <a:gs pos="100000">
                <a:srgbClr val="35B3F1"/>
              </a:gs>
            </a:gsLst>
            <a:lin ang="16200000"/>
          </a:gra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4E4DCEF3-2AD2-6891-E938-34AFBEFBF5C2}"/>
              </a:ext>
            </a:extLst>
          </p:cNvPr>
          <p:cNvSpPr/>
          <p:nvPr/>
        </p:nvSpPr>
        <p:spPr>
          <a:xfrm>
            <a:off x="9141450" y="1572585"/>
            <a:ext cx="984981" cy="822384"/>
          </a:xfrm>
          <a:custGeom>
            <a:avLst/>
            <a:gdLst/>
            <a:ahLst/>
            <a:cxnLst/>
            <a:rect l="l" t="t" r="r" b="b"/>
            <a:pathLst>
              <a:path w="525917" h="439102">
                <a:moveTo>
                  <a:pt x="483479" y="134923"/>
                </a:moveTo>
                <a:cubicBezTo>
                  <a:pt x="508244" y="134923"/>
                  <a:pt x="527294" y="154926"/>
                  <a:pt x="527294" y="178738"/>
                </a:cubicBezTo>
                <a:cubicBezTo>
                  <a:pt x="527294" y="179691"/>
                  <a:pt x="527294" y="180643"/>
                  <a:pt x="527294" y="182548"/>
                </a:cubicBezTo>
                <a:lnTo>
                  <a:pt x="513959" y="355903"/>
                </a:lnTo>
                <a:cubicBezTo>
                  <a:pt x="513006" y="371143"/>
                  <a:pt x="500623" y="382573"/>
                  <a:pt x="485384" y="382573"/>
                </a:cubicBezTo>
                <a:lnTo>
                  <a:pt x="454904" y="382573"/>
                </a:lnTo>
                <a:lnTo>
                  <a:pt x="454904" y="439723"/>
                </a:lnTo>
                <a:lnTo>
                  <a:pt x="435854" y="439723"/>
                </a:lnTo>
                <a:lnTo>
                  <a:pt x="435854" y="382573"/>
                </a:lnTo>
                <a:lnTo>
                  <a:pt x="92954" y="382573"/>
                </a:lnTo>
                <a:lnTo>
                  <a:pt x="92954" y="439723"/>
                </a:lnTo>
                <a:lnTo>
                  <a:pt x="73904" y="439723"/>
                </a:lnTo>
                <a:lnTo>
                  <a:pt x="73904" y="382573"/>
                </a:lnTo>
                <a:lnTo>
                  <a:pt x="43423" y="382573"/>
                </a:lnTo>
                <a:cubicBezTo>
                  <a:pt x="28184" y="382573"/>
                  <a:pt x="15801" y="371143"/>
                  <a:pt x="14848" y="355903"/>
                </a:cubicBezTo>
                <a:lnTo>
                  <a:pt x="1514" y="182548"/>
                </a:lnTo>
                <a:cubicBezTo>
                  <a:pt x="-391" y="158736"/>
                  <a:pt x="17706" y="136828"/>
                  <a:pt x="42471" y="134923"/>
                </a:cubicBezTo>
                <a:cubicBezTo>
                  <a:pt x="43423" y="134923"/>
                  <a:pt x="44376" y="134923"/>
                  <a:pt x="46281" y="134923"/>
                </a:cubicBezTo>
                <a:cubicBezTo>
                  <a:pt x="73904" y="134923"/>
                  <a:pt x="97716" y="154926"/>
                  <a:pt x="102479" y="181596"/>
                </a:cubicBezTo>
                <a:lnTo>
                  <a:pt x="122481" y="287323"/>
                </a:lnTo>
                <a:lnTo>
                  <a:pt x="408231" y="287323"/>
                </a:lnTo>
                <a:lnTo>
                  <a:pt x="428234" y="181596"/>
                </a:lnTo>
                <a:cubicBezTo>
                  <a:pt x="432044" y="153973"/>
                  <a:pt x="455856" y="134923"/>
                  <a:pt x="483479" y="134923"/>
                </a:cubicBezTo>
                <a:close/>
                <a:moveTo>
                  <a:pt x="416804" y="1573"/>
                </a:moveTo>
                <a:cubicBezTo>
                  <a:pt x="453951" y="1573"/>
                  <a:pt x="483479" y="31101"/>
                  <a:pt x="483479" y="68248"/>
                </a:cubicBezTo>
                <a:lnTo>
                  <a:pt x="483479" y="116826"/>
                </a:lnTo>
                <a:cubicBezTo>
                  <a:pt x="481573" y="116826"/>
                  <a:pt x="478716" y="115873"/>
                  <a:pt x="475859" y="115873"/>
                </a:cubicBezTo>
                <a:cubicBezTo>
                  <a:pt x="444426" y="115873"/>
                  <a:pt x="417756" y="137781"/>
                  <a:pt x="411089" y="167309"/>
                </a:cubicBezTo>
                <a:lnTo>
                  <a:pt x="410136" y="169213"/>
                </a:lnTo>
                <a:lnTo>
                  <a:pt x="392039" y="267321"/>
                </a:lnTo>
                <a:lnTo>
                  <a:pt x="134864" y="267321"/>
                </a:lnTo>
                <a:lnTo>
                  <a:pt x="116766" y="169213"/>
                </a:lnTo>
                <a:cubicBezTo>
                  <a:pt x="111051" y="137781"/>
                  <a:pt x="83429" y="114921"/>
                  <a:pt x="51996" y="114921"/>
                </a:cubicBezTo>
                <a:lnTo>
                  <a:pt x="54854" y="67296"/>
                </a:lnTo>
                <a:cubicBezTo>
                  <a:pt x="54854" y="30148"/>
                  <a:pt x="84381" y="621"/>
                  <a:pt x="121529" y="621"/>
                </a:cubicBezTo>
                <a:lnTo>
                  <a:pt x="416804" y="621"/>
                </a:lnTo>
                <a:close/>
              </a:path>
            </a:pathLst>
          </a:custGeom>
          <a:gradFill>
            <a:gsLst>
              <a:gs pos="7000">
                <a:srgbClr val="6B46ED">
                  <a:alpha val="0"/>
                </a:srgbClr>
              </a:gs>
              <a:gs pos="100000">
                <a:srgbClr val="6B46ED"/>
              </a:gs>
            </a:gsLst>
            <a:lin ang="16200000"/>
          </a:gra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A1DB9776-A2CE-47B4-B809-70A5A00339E8}"/>
              </a:ext>
            </a:extLst>
          </p:cNvPr>
          <p:cNvSpPr/>
          <p:nvPr/>
        </p:nvSpPr>
        <p:spPr>
          <a:xfrm>
            <a:off x="8418369" y="2924218"/>
            <a:ext cx="2431143" cy="695516"/>
          </a:xfrm>
          <a:prstGeom prst="roundRect">
            <a:avLst/>
          </a:prstGeom>
          <a:solidFill>
            <a:schemeClr val="accent3"/>
          </a:solidFill>
          <a:ln cap="rnd" cmpd="sng">
            <a:prstDash val="solid"/>
          </a:ln>
          <a:effectLst>
            <a:outerShdw blurRad="50800" dist="50800" dir="5400000" algn="ctr" rotWithShape="0">
              <a:schemeClr val="accent3">
                <a:alpha val="20000"/>
              </a:schemeClr>
            </a:outerShdw>
          </a:effectLst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r>
              <a:rPr lang="zh-CN" altLang="en-US" sz="1600" b="1" i="0" u="none" baseline="0">
                <a:solidFill>
                  <a:schemeClr val="lt1"/>
                </a:solidFill>
                <a:latin typeface="微软雅黑"/>
                <a:ea typeface="微软雅黑"/>
              </a:rPr>
              <a:t>F1-Score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8380F7AA-AAA2-00D3-9CAB-51FDECC40BB1}"/>
              </a:ext>
            </a:extLst>
          </p:cNvPr>
          <p:cNvSpPr txBox="1"/>
          <p:nvPr/>
        </p:nvSpPr>
        <p:spPr>
          <a:xfrm>
            <a:off x="9196050" y="1810155"/>
            <a:ext cx="954107" cy="92333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5400" b="1" i="0" u="none" baseline="0">
                <a:solidFill>
                  <a:schemeClr val="accent3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C2DE4D51-2469-4ADD-DC93-4407373053DE}"/>
              </a:ext>
            </a:extLst>
          </p:cNvPr>
          <p:cNvSpPr/>
          <p:nvPr/>
        </p:nvSpPr>
        <p:spPr>
          <a:xfrm>
            <a:off x="8669764" y="1309915"/>
            <a:ext cx="1928352" cy="1928352"/>
          </a:xfrm>
          <a:prstGeom prst="ellipse">
            <a:avLst/>
          </a:prstGeom>
          <a:noFill/>
          <a:ln w="25400" cap="flat" cmpd="sng">
            <a:gradFill>
              <a:gsLst>
                <a:gs pos="20000">
                  <a:srgbClr val="6B46ED">
                    <a:alpha val="0"/>
                  </a:srgbClr>
                </a:gs>
                <a:gs pos="49000">
                  <a:srgbClr val="6B46ED"/>
                </a:gs>
                <a:gs pos="81000">
                  <a:srgbClr val="6B46ED">
                    <a:alpha val="0"/>
                  </a:srgbClr>
                </a:gs>
              </a:gsLst>
              <a:lin ang="5400000"/>
            </a:gradFill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3CFDF5D7-54C1-46BD-AF80-F53F5F548CBC}"/>
              </a:ext>
            </a:extLst>
          </p:cNvPr>
          <p:cNvSpPr txBox="1"/>
          <p:nvPr/>
        </p:nvSpPr>
        <p:spPr>
          <a:xfrm>
            <a:off x="883016" y="4145792"/>
            <a:ext cx="3057982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Measuring the overall correctness of the model's predictions.</a:t>
            </a:r>
            <a:endParaRPr lang="en-US" sz="1100"/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29D60D1-B7E0-B4C2-404B-42B09E7FD8C4}"/>
              </a:ext>
            </a:extLst>
          </p:cNvPr>
          <p:cNvSpPr txBox="1"/>
          <p:nvPr/>
        </p:nvSpPr>
        <p:spPr>
          <a:xfrm>
            <a:off x="4555400" y="4145792"/>
            <a:ext cx="3057982" cy="11772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Assessing the model's ability to correctly identify malignant tumors while minimizing false positives and false negatives.</a:t>
            </a:r>
            <a:endParaRPr lang="en-US" sz="1100"/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52A929F-D822-168D-6C25-A9AAFE2E8C9B}"/>
              </a:ext>
            </a:extLst>
          </p:cNvPr>
          <p:cNvSpPr txBox="1"/>
          <p:nvPr/>
        </p:nvSpPr>
        <p:spPr>
          <a:xfrm>
            <a:off x="8227783" y="4135307"/>
            <a:ext cx="3057982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Harmonic mean of precision and recall, providing a balanced measure of the model's performance.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9015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4E4630C-3B85-3434-29BE-E1D65F54F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Confusion Matrix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A8750A0-56A5-B7E7-4C9D-FF3E64E0C072}"/>
              </a:ext>
            </a:extLst>
          </p:cNvPr>
          <p:cNvGrpSpPr/>
          <p:nvPr/>
        </p:nvGrpSpPr>
        <p:grpSpPr>
          <a:xfrm>
            <a:off x="3258458" y="3442154"/>
            <a:ext cx="120649" cy="522513"/>
            <a:chOff x="266245" y="3236686"/>
            <a:chExt cx="120649" cy="522513"/>
          </a:xfrm>
        </p:grpSpPr>
        <p:cxnSp>
          <p:nvCxnSpPr>
            <p:cNvPr id="6" name="Connector 4">
              <a:extLst>
                <a:ext uri="{FF2B5EF4-FFF2-40B4-BE49-F238E27FC236}">
                  <a16:creationId xmlns:a16="http://schemas.microsoft.com/office/drawing/2014/main" id="{1CCEE517-CDFD-E33A-FC40-E6A9EBA9903E}"/>
                </a:ext>
              </a:extLst>
            </p:cNvPr>
            <p:cNvCxnSpPr/>
            <p:nvPr/>
          </p:nvCxnSpPr>
          <p:spPr>
            <a:xfrm>
              <a:off x="326570" y="3236686"/>
              <a:ext cx="0" cy="401864"/>
            </a:xfrm>
            <a:prstGeom prst="line">
              <a:avLst/>
            </a:prstGeom>
            <a:ln w="15875" cap="flat" cmpd="sng">
              <a:solidFill>
                <a:schemeClr val="accent1"/>
              </a:solidFill>
              <a:prstDash val="dash"/>
            </a:ln>
          </p:spPr>
        </p:cxn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BDFA5B7A-80A0-8AD1-1298-4B9C35F9D702}"/>
                </a:ext>
              </a:extLst>
            </p:cNvPr>
            <p:cNvSpPr/>
            <p:nvPr/>
          </p:nvSpPr>
          <p:spPr>
            <a:xfrm>
              <a:off x="266245" y="3638550"/>
              <a:ext cx="120649" cy="120649"/>
            </a:xfrm>
            <a:prstGeom prst="ellipse">
              <a:avLst/>
            </a:prstGeom>
            <a:noFill/>
            <a:ln w="127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vert="horz" lIns="91440" tIns="45720" rIns="91440" bIns="45720" anchor="ctr">
              <a:normAutofit fontScale="25000" lnSpcReduction="20000"/>
            </a:bodyPr>
            <a:lstStyle/>
            <a:p>
              <a:pPr marL="0" algn="ctr"/>
              <a:endParaRPr/>
            </a:p>
          </p:txBody>
        </p:sp>
      </p:grpSp>
      <p:sp>
        <p:nvSpPr>
          <p:cNvPr id="8" name="AutoShape 6">
            <a:extLst>
              <a:ext uri="{FF2B5EF4-FFF2-40B4-BE49-F238E27FC236}">
                <a16:creationId xmlns:a16="http://schemas.microsoft.com/office/drawing/2014/main" id="{A105B88D-6BFB-413A-9E88-695B074C0251}"/>
              </a:ext>
            </a:extLst>
          </p:cNvPr>
          <p:cNvSpPr/>
          <p:nvPr/>
        </p:nvSpPr>
        <p:spPr>
          <a:xfrm>
            <a:off x="1458928" y="3960691"/>
            <a:ext cx="4310417" cy="1809423"/>
          </a:xfrm>
          <a:prstGeom prst="roundRect">
            <a:avLst>
              <a:gd name="adj" fmla="val 8778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916751F-4DF8-580A-FF67-2A3D7023DF4B}"/>
              </a:ext>
            </a:extLst>
          </p:cNvPr>
          <p:cNvSpPr/>
          <p:nvPr/>
        </p:nvSpPr>
        <p:spPr>
          <a:xfrm>
            <a:off x="2384546" y="4047220"/>
            <a:ext cx="3392055" cy="24622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0" rIns="108000" bIns="0" anchor="ctr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chemeClr val="lt1"/>
                </a:solidFill>
                <a:latin typeface="微软雅黑"/>
                <a:ea typeface="微软雅黑"/>
              </a:rPr>
              <a:t>True Negatives (TN)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0358C4FE-C9E9-8DA4-4F2E-233F313CF9E1}"/>
              </a:ext>
            </a:extLst>
          </p:cNvPr>
          <p:cNvSpPr txBox="1"/>
          <p:nvPr/>
        </p:nvSpPr>
        <p:spPr>
          <a:xfrm>
            <a:off x="2384546" y="4338843"/>
            <a:ext cx="3392055" cy="8903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2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Correctly identified benign cases, reducing unnecessary interventions.</a:t>
            </a:r>
            <a:endParaRPr lang="en-US" sz="1100"/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0A6AE2EC-DD48-0E8A-227D-C09F65A84159}"/>
              </a:ext>
            </a:extLst>
          </p:cNvPr>
          <p:cNvGrpSpPr/>
          <p:nvPr/>
        </p:nvGrpSpPr>
        <p:grpSpPr>
          <a:xfrm>
            <a:off x="1699743" y="4145536"/>
            <a:ext cx="571500" cy="662940"/>
            <a:chOff x="2278199" y="2462530"/>
            <a:chExt cx="571500" cy="662940"/>
          </a:xfrm>
        </p:grpSpPr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F0BA050C-3D5B-C3EA-8514-82EC87ABC9C9}"/>
                </a:ext>
              </a:extLst>
            </p:cNvPr>
            <p:cNvSpPr/>
            <p:nvPr/>
          </p:nvSpPr>
          <p:spPr>
            <a:xfrm rot="5400000">
              <a:off x="2232479" y="2508250"/>
              <a:ext cx="662940" cy="571500"/>
            </a:xfrm>
            <a:prstGeom prst="hexagon">
              <a:avLst/>
            </a:prstGeom>
            <a:solidFill>
              <a:srgbClr val="FFFFFF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289A4F7-CC5E-919F-8300-7ABA5014917B}"/>
                </a:ext>
              </a:extLst>
            </p:cNvPr>
            <p:cNvSpPr/>
            <p:nvPr/>
          </p:nvSpPr>
          <p:spPr>
            <a:xfrm>
              <a:off x="2446132" y="2650571"/>
              <a:ext cx="235634" cy="286859"/>
            </a:xfrm>
            <a:custGeom>
              <a:avLst/>
              <a:gdLst/>
              <a:ahLst/>
              <a:cxnLst/>
              <a:rect l="l" t="t" r="r" b="b"/>
              <a:pathLst>
                <a:path w="438150" h="533400">
                  <a:moveTo>
                    <a:pt x="284197" y="621"/>
                  </a:moveTo>
                  <a:cubicBezTo>
                    <a:pt x="285149" y="621"/>
                    <a:pt x="286102" y="621"/>
                    <a:pt x="286102" y="621"/>
                  </a:cubicBezTo>
                  <a:lnTo>
                    <a:pt x="286102" y="124446"/>
                  </a:lnTo>
                  <a:lnTo>
                    <a:pt x="286102" y="126351"/>
                  </a:lnTo>
                  <a:cubicBezTo>
                    <a:pt x="287055" y="141591"/>
                    <a:pt x="299437" y="153021"/>
                    <a:pt x="314677" y="153021"/>
                  </a:cubicBezTo>
                  <a:lnTo>
                    <a:pt x="314677" y="153021"/>
                  </a:lnTo>
                  <a:lnTo>
                    <a:pt x="438502" y="153021"/>
                  </a:lnTo>
                  <a:cubicBezTo>
                    <a:pt x="438502" y="153974"/>
                    <a:pt x="438502" y="154926"/>
                    <a:pt x="438502" y="154926"/>
                  </a:cubicBezTo>
                  <a:lnTo>
                    <a:pt x="438502" y="505446"/>
                  </a:lnTo>
                  <a:cubicBezTo>
                    <a:pt x="438502" y="521639"/>
                    <a:pt x="426120" y="534021"/>
                    <a:pt x="409927" y="534021"/>
                  </a:cubicBezTo>
                  <a:lnTo>
                    <a:pt x="28927" y="534021"/>
                  </a:lnTo>
                  <a:cubicBezTo>
                    <a:pt x="12734" y="534021"/>
                    <a:pt x="352" y="521639"/>
                    <a:pt x="352" y="505446"/>
                  </a:cubicBezTo>
                  <a:lnTo>
                    <a:pt x="352" y="29196"/>
                  </a:lnTo>
                  <a:cubicBezTo>
                    <a:pt x="352" y="13004"/>
                    <a:pt x="12734" y="621"/>
                    <a:pt x="28927" y="621"/>
                  </a:cubicBezTo>
                  <a:lnTo>
                    <a:pt x="284197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49907" y="314946"/>
                  </a:lnTo>
                  <a:cubicBezTo>
                    <a:pt x="280387" y="313994"/>
                    <a:pt x="305152" y="288276"/>
                    <a:pt x="305152" y="257796"/>
                  </a:cubicBezTo>
                  <a:cubicBezTo>
                    <a:pt x="305152" y="226364"/>
                    <a:pt x="279434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8957" y="219696"/>
                    <a:pt x="286102" y="236841"/>
                    <a:pt x="286102" y="257796"/>
                  </a:cubicBezTo>
                  <a:cubicBezTo>
                    <a:pt x="286102" y="278751"/>
                    <a:pt x="268957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724" y="133971"/>
                  </a:lnTo>
                  <a:cubicBezTo>
                    <a:pt x="308962" y="133019"/>
                    <a:pt x="305152" y="129209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 fontScale="85000" lnSpcReduction="20000"/>
            </a:bodyPr>
            <a:lstStyle/>
            <a:p>
              <a:pPr marL="0" algn="l"/>
              <a:endParaRPr/>
            </a:p>
          </p:txBody>
        </p:sp>
      </p:grpSp>
      <p:sp>
        <p:nvSpPr>
          <p:cNvPr id="14" name="AutoShape 12">
            <a:extLst>
              <a:ext uri="{FF2B5EF4-FFF2-40B4-BE49-F238E27FC236}">
                <a16:creationId xmlns:a16="http://schemas.microsoft.com/office/drawing/2014/main" id="{E85FFC08-8E9E-8B11-FD3D-01D7C259E1CD}"/>
              </a:ext>
            </a:extLst>
          </p:cNvPr>
          <p:cNvSpPr/>
          <p:nvPr/>
        </p:nvSpPr>
        <p:spPr>
          <a:xfrm>
            <a:off x="1458928" y="1533304"/>
            <a:ext cx="4310417" cy="1887287"/>
          </a:xfrm>
          <a:prstGeom prst="roundRect">
            <a:avLst>
              <a:gd name="adj" fmla="val 8778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99A24AF2-9290-E6D1-E282-FDF83C92FDAB}"/>
              </a:ext>
            </a:extLst>
          </p:cNvPr>
          <p:cNvSpPr/>
          <p:nvPr/>
        </p:nvSpPr>
        <p:spPr>
          <a:xfrm>
            <a:off x="2384546" y="1633530"/>
            <a:ext cx="3392055" cy="24622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0" rIns="108000" bIns="0" anchor="ctr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chemeClr val="lt1"/>
                </a:solidFill>
                <a:latin typeface="微软雅黑"/>
                <a:ea typeface="微软雅黑"/>
              </a:rPr>
              <a:t>True Positives (TP)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C611964-32C6-B5C5-0F71-C4F5D582725C}"/>
              </a:ext>
            </a:extLst>
          </p:cNvPr>
          <p:cNvSpPr txBox="1"/>
          <p:nvPr/>
        </p:nvSpPr>
        <p:spPr>
          <a:xfrm>
            <a:off x="2384546" y="1925153"/>
            <a:ext cx="3392055" cy="8903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2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Correctly identified malignant cases, crucial for effective diagnosis.</a:t>
            </a:r>
            <a:endParaRPr lang="en-US" sz="1100"/>
          </a:p>
        </p:txBody>
      </p:sp>
      <p:grpSp>
        <p:nvGrpSpPr>
          <p:cNvPr id="17" name="Group 15">
            <a:extLst>
              <a:ext uri="{FF2B5EF4-FFF2-40B4-BE49-F238E27FC236}">
                <a16:creationId xmlns:a16="http://schemas.microsoft.com/office/drawing/2014/main" id="{7E4D05D2-4FC9-4F22-C1A6-57AD8C0D6E97}"/>
              </a:ext>
            </a:extLst>
          </p:cNvPr>
          <p:cNvGrpSpPr/>
          <p:nvPr/>
        </p:nvGrpSpPr>
        <p:grpSpPr>
          <a:xfrm>
            <a:off x="1699743" y="1731846"/>
            <a:ext cx="571500" cy="662940"/>
            <a:chOff x="2278199" y="2462530"/>
            <a:chExt cx="571500" cy="662940"/>
          </a:xfrm>
        </p:grpSpPr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51D08BE1-D433-2A10-C361-06C5809CBFEA}"/>
                </a:ext>
              </a:extLst>
            </p:cNvPr>
            <p:cNvSpPr/>
            <p:nvPr/>
          </p:nvSpPr>
          <p:spPr>
            <a:xfrm rot="5400000">
              <a:off x="2232479" y="2508250"/>
              <a:ext cx="662940" cy="571500"/>
            </a:xfrm>
            <a:prstGeom prst="hexagon">
              <a:avLst/>
            </a:prstGeom>
            <a:solidFill>
              <a:srgbClr val="FFFFFF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BF139E54-C80E-7059-CA43-CE3FC9F69DEF}"/>
                </a:ext>
              </a:extLst>
            </p:cNvPr>
            <p:cNvSpPr/>
            <p:nvPr/>
          </p:nvSpPr>
          <p:spPr>
            <a:xfrm>
              <a:off x="2446132" y="2650571"/>
              <a:ext cx="235634" cy="286859"/>
            </a:xfrm>
            <a:custGeom>
              <a:avLst/>
              <a:gdLst/>
              <a:ahLst/>
              <a:cxnLst/>
              <a:rect l="l" t="t" r="r" b="b"/>
              <a:pathLst>
                <a:path w="438150" h="533400">
                  <a:moveTo>
                    <a:pt x="284197" y="621"/>
                  </a:moveTo>
                  <a:cubicBezTo>
                    <a:pt x="285149" y="621"/>
                    <a:pt x="286102" y="621"/>
                    <a:pt x="286102" y="621"/>
                  </a:cubicBezTo>
                  <a:lnTo>
                    <a:pt x="286102" y="124446"/>
                  </a:lnTo>
                  <a:lnTo>
                    <a:pt x="286102" y="126351"/>
                  </a:lnTo>
                  <a:cubicBezTo>
                    <a:pt x="287055" y="141591"/>
                    <a:pt x="299437" y="153021"/>
                    <a:pt x="314677" y="153021"/>
                  </a:cubicBezTo>
                  <a:lnTo>
                    <a:pt x="314677" y="153021"/>
                  </a:lnTo>
                  <a:lnTo>
                    <a:pt x="438502" y="153021"/>
                  </a:lnTo>
                  <a:cubicBezTo>
                    <a:pt x="438502" y="153974"/>
                    <a:pt x="438502" y="154926"/>
                    <a:pt x="438502" y="154926"/>
                  </a:cubicBezTo>
                  <a:lnTo>
                    <a:pt x="438502" y="505446"/>
                  </a:lnTo>
                  <a:cubicBezTo>
                    <a:pt x="438502" y="521639"/>
                    <a:pt x="426120" y="534021"/>
                    <a:pt x="409927" y="534021"/>
                  </a:cubicBezTo>
                  <a:lnTo>
                    <a:pt x="28927" y="534021"/>
                  </a:lnTo>
                  <a:cubicBezTo>
                    <a:pt x="12734" y="534021"/>
                    <a:pt x="352" y="521639"/>
                    <a:pt x="352" y="505446"/>
                  </a:cubicBezTo>
                  <a:lnTo>
                    <a:pt x="352" y="29196"/>
                  </a:lnTo>
                  <a:cubicBezTo>
                    <a:pt x="352" y="13004"/>
                    <a:pt x="12734" y="621"/>
                    <a:pt x="28927" y="621"/>
                  </a:cubicBezTo>
                  <a:lnTo>
                    <a:pt x="284197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49907" y="314946"/>
                  </a:lnTo>
                  <a:cubicBezTo>
                    <a:pt x="280387" y="313994"/>
                    <a:pt x="305152" y="288276"/>
                    <a:pt x="305152" y="257796"/>
                  </a:cubicBezTo>
                  <a:cubicBezTo>
                    <a:pt x="305152" y="226364"/>
                    <a:pt x="279434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8957" y="219696"/>
                    <a:pt x="286102" y="236841"/>
                    <a:pt x="286102" y="257796"/>
                  </a:cubicBezTo>
                  <a:cubicBezTo>
                    <a:pt x="286102" y="278751"/>
                    <a:pt x="268957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724" y="133971"/>
                  </a:lnTo>
                  <a:cubicBezTo>
                    <a:pt x="308962" y="133019"/>
                    <a:pt x="305152" y="129209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 fontScale="85000" lnSpcReduction="20000"/>
            </a:bodyPr>
            <a:lstStyle/>
            <a:p>
              <a:pPr marL="0" algn="l"/>
              <a:endParaRPr/>
            </a:p>
          </p:txBody>
        </p:sp>
      </p:grpSp>
      <p:cxnSp>
        <p:nvCxnSpPr>
          <p:cNvPr id="20" name="Connector 18">
            <a:extLst>
              <a:ext uri="{FF2B5EF4-FFF2-40B4-BE49-F238E27FC236}">
                <a16:creationId xmlns:a16="http://schemas.microsoft.com/office/drawing/2014/main" id="{6883B0F9-D422-BAAA-CF4D-0B2EF71BA757}"/>
              </a:ext>
            </a:extLst>
          </p:cNvPr>
          <p:cNvCxnSpPr/>
          <p:nvPr/>
        </p:nvCxnSpPr>
        <p:spPr>
          <a:xfrm flipV="1">
            <a:off x="7996134" y="2476948"/>
            <a:ext cx="2642754" cy="719444"/>
          </a:xfrm>
          <a:prstGeom prst="line">
            <a:avLst/>
          </a:prstGeom>
          <a:ln w="15875" cap="flat" cmpd="sng">
            <a:solidFill>
              <a:schemeClr val="accent3"/>
            </a:solidFill>
            <a:prstDash val="dash"/>
          </a:ln>
        </p:spPr>
      </p:cxnSp>
      <p:sp>
        <p:nvSpPr>
          <p:cNvPr id="21" name="AutoShape 19">
            <a:extLst>
              <a:ext uri="{FF2B5EF4-FFF2-40B4-BE49-F238E27FC236}">
                <a16:creationId xmlns:a16="http://schemas.microsoft.com/office/drawing/2014/main" id="{832FB09C-E2D9-3271-07BF-6A148920C3A5}"/>
              </a:ext>
            </a:extLst>
          </p:cNvPr>
          <p:cNvSpPr/>
          <p:nvPr/>
        </p:nvSpPr>
        <p:spPr>
          <a:xfrm>
            <a:off x="8120744" y="3844018"/>
            <a:ext cx="120649" cy="120649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22" name="AutoShape 20">
            <a:extLst>
              <a:ext uri="{FF2B5EF4-FFF2-40B4-BE49-F238E27FC236}">
                <a16:creationId xmlns:a16="http://schemas.microsoft.com/office/drawing/2014/main" id="{1DB2978E-8459-2F6F-0E06-F274132BB7F4}"/>
              </a:ext>
            </a:extLst>
          </p:cNvPr>
          <p:cNvSpPr/>
          <p:nvPr/>
        </p:nvSpPr>
        <p:spPr>
          <a:xfrm>
            <a:off x="6328471" y="3960691"/>
            <a:ext cx="4310417" cy="1809423"/>
          </a:xfrm>
          <a:prstGeom prst="roundRect">
            <a:avLst>
              <a:gd name="adj" fmla="val 8778"/>
            </a:avLst>
          </a:prstGeom>
          <a:solidFill>
            <a:schemeClr val="accent3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grpSp>
        <p:nvGrpSpPr>
          <p:cNvPr id="23" name="Group 21">
            <a:extLst>
              <a:ext uri="{FF2B5EF4-FFF2-40B4-BE49-F238E27FC236}">
                <a16:creationId xmlns:a16="http://schemas.microsoft.com/office/drawing/2014/main" id="{9FC58784-2679-54B7-8023-2882ADFA00DF}"/>
              </a:ext>
            </a:extLst>
          </p:cNvPr>
          <p:cNvGrpSpPr/>
          <p:nvPr/>
        </p:nvGrpSpPr>
        <p:grpSpPr>
          <a:xfrm>
            <a:off x="6562029" y="4145536"/>
            <a:ext cx="571500" cy="662940"/>
            <a:chOff x="7140485" y="2433502"/>
            <a:chExt cx="571500" cy="662940"/>
          </a:xfrm>
        </p:grpSpPr>
        <p:sp>
          <p:nvSpPr>
            <p:cNvPr id="24" name="AutoShape 22">
              <a:extLst>
                <a:ext uri="{FF2B5EF4-FFF2-40B4-BE49-F238E27FC236}">
                  <a16:creationId xmlns:a16="http://schemas.microsoft.com/office/drawing/2014/main" id="{5AACB5F1-12FF-4B57-5305-D80F18597B0C}"/>
                </a:ext>
              </a:extLst>
            </p:cNvPr>
            <p:cNvSpPr/>
            <p:nvPr/>
          </p:nvSpPr>
          <p:spPr>
            <a:xfrm rot="5400000">
              <a:off x="7094765" y="2479222"/>
              <a:ext cx="662940" cy="571500"/>
            </a:xfrm>
            <a:prstGeom prst="hexagon">
              <a:avLst/>
            </a:prstGeom>
            <a:solidFill>
              <a:srgbClr val="FFFFFF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13FB4304-FC7A-3BA4-1523-FB91F62E10AC}"/>
                </a:ext>
              </a:extLst>
            </p:cNvPr>
            <p:cNvSpPr/>
            <p:nvPr/>
          </p:nvSpPr>
          <p:spPr>
            <a:xfrm>
              <a:off x="7293051" y="2624104"/>
              <a:ext cx="266369" cy="281736"/>
            </a:xfrm>
            <a:custGeom>
              <a:avLst/>
              <a:gdLst/>
              <a:ahLst/>
              <a:cxnLst/>
              <a:rect l="l" t="t" r="r" b="b"/>
              <a:pathLst>
                <a:path w="495300" h="523875">
                  <a:moveTo>
                    <a:pt x="371955" y="621"/>
                  </a:moveTo>
                  <a:cubicBezTo>
                    <a:pt x="388148" y="621"/>
                    <a:pt x="400530" y="13004"/>
                    <a:pt x="400530" y="29196"/>
                  </a:cubicBezTo>
                  <a:lnTo>
                    <a:pt x="400530" y="133971"/>
                  </a:lnTo>
                  <a:cubicBezTo>
                    <a:pt x="400530" y="150164"/>
                    <a:pt x="388148" y="162546"/>
                    <a:pt x="371955" y="162546"/>
                  </a:cubicBezTo>
                  <a:lnTo>
                    <a:pt x="257655" y="162546"/>
                  </a:lnTo>
                  <a:lnTo>
                    <a:pt x="257655" y="286371"/>
                  </a:lnTo>
                  <a:lnTo>
                    <a:pt x="419580" y="286371"/>
                  </a:lnTo>
                  <a:cubicBezTo>
                    <a:pt x="439583" y="286371"/>
                    <a:pt x="456727" y="302564"/>
                    <a:pt x="457680" y="322566"/>
                  </a:cubicBezTo>
                  <a:lnTo>
                    <a:pt x="457680" y="324471"/>
                  </a:lnTo>
                  <a:lnTo>
                    <a:pt x="457680" y="429246"/>
                  </a:lnTo>
                  <a:lnTo>
                    <a:pt x="476730" y="429246"/>
                  </a:lnTo>
                  <a:cubicBezTo>
                    <a:pt x="487208" y="429246"/>
                    <a:pt x="495780" y="437819"/>
                    <a:pt x="495780" y="448296"/>
                  </a:cubicBezTo>
                  <a:lnTo>
                    <a:pt x="495780" y="505446"/>
                  </a:lnTo>
                  <a:cubicBezTo>
                    <a:pt x="495780" y="515924"/>
                    <a:pt x="487208" y="524496"/>
                    <a:pt x="476730" y="524496"/>
                  </a:cubicBezTo>
                  <a:lnTo>
                    <a:pt x="419580" y="524496"/>
                  </a:lnTo>
                  <a:cubicBezTo>
                    <a:pt x="409102" y="524496"/>
                    <a:pt x="400530" y="515924"/>
                    <a:pt x="400530" y="505446"/>
                  </a:cubicBezTo>
                  <a:lnTo>
                    <a:pt x="400530" y="448296"/>
                  </a:lnTo>
                  <a:cubicBezTo>
                    <a:pt x="400530" y="437819"/>
                    <a:pt x="409102" y="429246"/>
                    <a:pt x="419580" y="429246"/>
                  </a:cubicBezTo>
                  <a:lnTo>
                    <a:pt x="438630" y="429246"/>
                  </a:lnTo>
                  <a:lnTo>
                    <a:pt x="438630" y="324471"/>
                  </a:lnTo>
                  <a:cubicBezTo>
                    <a:pt x="438630" y="313994"/>
                    <a:pt x="431010" y="306374"/>
                    <a:pt x="420533" y="305421"/>
                  </a:cubicBezTo>
                  <a:lnTo>
                    <a:pt x="419580" y="305421"/>
                  </a:lnTo>
                  <a:lnTo>
                    <a:pt x="257655" y="305421"/>
                  </a:lnTo>
                  <a:lnTo>
                    <a:pt x="257655" y="429246"/>
                  </a:lnTo>
                  <a:lnTo>
                    <a:pt x="276705" y="429246"/>
                  </a:lnTo>
                  <a:cubicBezTo>
                    <a:pt x="287183" y="429246"/>
                    <a:pt x="295755" y="437819"/>
                    <a:pt x="295755" y="448296"/>
                  </a:cubicBezTo>
                  <a:lnTo>
                    <a:pt x="295755" y="505446"/>
                  </a:lnTo>
                  <a:cubicBezTo>
                    <a:pt x="295755" y="515924"/>
                    <a:pt x="287183" y="524496"/>
                    <a:pt x="276705" y="524496"/>
                  </a:cubicBezTo>
                  <a:lnTo>
                    <a:pt x="219555" y="524496"/>
                  </a:lnTo>
                  <a:cubicBezTo>
                    <a:pt x="209077" y="524496"/>
                    <a:pt x="200505" y="515924"/>
                    <a:pt x="200505" y="505446"/>
                  </a:cubicBezTo>
                  <a:lnTo>
                    <a:pt x="200505" y="448296"/>
                  </a:lnTo>
                  <a:cubicBezTo>
                    <a:pt x="200505" y="437819"/>
                    <a:pt x="209077" y="429246"/>
                    <a:pt x="219555" y="429246"/>
                  </a:cubicBezTo>
                  <a:lnTo>
                    <a:pt x="238605" y="429246"/>
                  </a:lnTo>
                  <a:lnTo>
                    <a:pt x="238605" y="305421"/>
                  </a:lnTo>
                  <a:lnTo>
                    <a:pt x="76680" y="305421"/>
                  </a:lnTo>
                  <a:cubicBezTo>
                    <a:pt x="66202" y="305421"/>
                    <a:pt x="58583" y="313041"/>
                    <a:pt x="57630" y="323519"/>
                  </a:cubicBezTo>
                  <a:lnTo>
                    <a:pt x="57630" y="324471"/>
                  </a:lnTo>
                  <a:lnTo>
                    <a:pt x="57630" y="429246"/>
                  </a:lnTo>
                  <a:lnTo>
                    <a:pt x="76680" y="429246"/>
                  </a:lnTo>
                  <a:cubicBezTo>
                    <a:pt x="87158" y="429246"/>
                    <a:pt x="95730" y="437819"/>
                    <a:pt x="95730" y="448296"/>
                  </a:cubicBezTo>
                  <a:lnTo>
                    <a:pt x="95730" y="505446"/>
                  </a:lnTo>
                  <a:cubicBezTo>
                    <a:pt x="95730" y="515924"/>
                    <a:pt x="87158" y="524496"/>
                    <a:pt x="76680" y="524496"/>
                  </a:cubicBezTo>
                  <a:lnTo>
                    <a:pt x="19530" y="524496"/>
                  </a:lnTo>
                  <a:cubicBezTo>
                    <a:pt x="9052" y="524496"/>
                    <a:pt x="480" y="515924"/>
                    <a:pt x="480" y="505446"/>
                  </a:cubicBezTo>
                  <a:lnTo>
                    <a:pt x="480" y="448296"/>
                  </a:lnTo>
                  <a:cubicBezTo>
                    <a:pt x="480" y="437819"/>
                    <a:pt x="9052" y="429246"/>
                    <a:pt x="19530" y="429246"/>
                  </a:cubicBezTo>
                  <a:lnTo>
                    <a:pt x="38580" y="429246"/>
                  </a:lnTo>
                  <a:lnTo>
                    <a:pt x="38580" y="324471"/>
                  </a:lnTo>
                  <a:cubicBezTo>
                    <a:pt x="38580" y="304469"/>
                    <a:pt x="54773" y="287324"/>
                    <a:pt x="74775" y="286371"/>
                  </a:cubicBezTo>
                  <a:lnTo>
                    <a:pt x="76680" y="286371"/>
                  </a:lnTo>
                  <a:lnTo>
                    <a:pt x="238605" y="286371"/>
                  </a:lnTo>
                  <a:lnTo>
                    <a:pt x="238605" y="162546"/>
                  </a:lnTo>
                  <a:lnTo>
                    <a:pt x="124305" y="162546"/>
                  </a:lnTo>
                  <a:cubicBezTo>
                    <a:pt x="108112" y="162546"/>
                    <a:pt x="95730" y="150164"/>
                    <a:pt x="95730" y="133971"/>
                  </a:cubicBezTo>
                  <a:lnTo>
                    <a:pt x="95730" y="29196"/>
                  </a:lnTo>
                  <a:cubicBezTo>
                    <a:pt x="95730" y="13004"/>
                    <a:pt x="108112" y="621"/>
                    <a:pt x="124305" y="621"/>
                  </a:cubicBezTo>
                  <a:lnTo>
                    <a:pt x="371955" y="621"/>
                  </a:lnTo>
                  <a:close/>
                  <a:moveTo>
                    <a:pt x="148118" y="95871"/>
                  </a:moveTo>
                  <a:cubicBezTo>
                    <a:pt x="140498" y="95871"/>
                    <a:pt x="133830" y="102539"/>
                    <a:pt x="133830" y="110159"/>
                  </a:cubicBezTo>
                  <a:cubicBezTo>
                    <a:pt x="133830" y="117779"/>
                    <a:pt x="140498" y="124446"/>
                    <a:pt x="148118" y="124446"/>
                  </a:cubicBezTo>
                  <a:cubicBezTo>
                    <a:pt x="155737" y="124446"/>
                    <a:pt x="162405" y="117779"/>
                    <a:pt x="162405" y="110159"/>
                  </a:cubicBezTo>
                  <a:cubicBezTo>
                    <a:pt x="162405" y="102539"/>
                    <a:pt x="155737" y="95871"/>
                    <a:pt x="148118" y="95871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 fontScale="85000" lnSpcReduction="20000"/>
            </a:bodyPr>
            <a:lstStyle/>
            <a:p>
              <a:pPr marL="0" algn="l"/>
              <a:endParaRPr/>
            </a:p>
          </p:txBody>
        </p:sp>
      </p:grpSp>
      <p:sp>
        <p:nvSpPr>
          <p:cNvPr id="26" name="AutoShape 24">
            <a:extLst>
              <a:ext uri="{FF2B5EF4-FFF2-40B4-BE49-F238E27FC236}">
                <a16:creationId xmlns:a16="http://schemas.microsoft.com/office/drawing/2014/main" id="{516FEBB3-95A3-B392-0F5B-82CC6445B6D9}"/>
              </a:ext>
            </a:extLst>
          </p:cNvPr>
          <p:cNvSpPr/>
          <p:nvPr/>
        </p:nvSpPr>
        <p:spPr>
          <a:xfrm>
            <a:off x="7246832" y="4047220"/>
            <a:ext cx="3392055" cy="24622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0" rIns="108000" bIns="0" anchor="ctr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chemeClr val="lt1"/>
                </a:solidFill>
                <a:latin typeface="微软雅黑"/>
                <a:ea typeface="微软雅黑"/>
              </a:rPr>
              <a:t>False Negatives (FN)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FB9E8BBF-6C2A-802D-DEB4-61A9F403C885}"/>
              </a:ext>
            </a:extLst>
          </p:cNvPr>
          <p:cNvSpPr txBox="1"/>
          <p:nvPr/>
        </p:nvSpPr>
        <p:spPr>
          <a:xfrm>
            <a:off x="7246832" y="4338843"/>
            <a:ext cx="3392055" cy="8903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2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Incorrectly classified malignant cases as benign, posing significant health risks due to delayed treatment.</a:t>
            </a:r>
            <a:endParaRPr lang="en-US" sz="1100"/>
          </a:p>
        </p:txBody>
      </p:sp>
      <p:sp>
        <p:nvSpPr>
          <p:cNvPr id="28" name="AutoShape 26">
            <a:extLst>
              <a:ext uri="{FF2B5EF4-FFF2-40B4-BE49-F238E27FC236}">
                <a16:creationId xmlns:a16="http://schemas.microsoft.com/office/drawing/2014/main" id="{307D7AA4-2A39-6372-01E8-7F082A28C8A3}"/>
              </a:ext>
            </a:extLst>
          </p:cNvPr>
          <p:cNvSpPr/>
          <p:nvPr/>
        </p:nvSpPr>
        <p:spPr>
          <a:xfrm>
            <a:off x="6328471" y="1533304"/>
            <a:ext cx="4310417" cy="1887287"/>
          </a:xfrm>
          <a:prstGeom prst="roundRect">
            <a:avLst>
              <a:gd name="adj" fmla="val 8778"/>
            </a:avLst>
          </a:prstGeom>
          <a:solidFill>
            <a:schemeClr val="accent3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grpSp>
        <p:nvGrpSpPr>
          <p:cNvPr id="29" name="Group 27">
            <a:extLst>
              <a:ext uri="{FF2B5EF4-FFF2-40B4-BE49-F238E27FC236}">
                <a16:creationId xmlns:a16="http://schemas.microsoft.com/office/drawing/2014/main" id="{FB96EC1D-9A35-16BE-CEB8-91D25C4CD7E5}"/>
              </a:ext>
            </a:extLst>
          </p:cNvPr>
          <p:cNvGrpSpPr/>
          <p:nvPr/>
        </p:nvGrpSpPr>
        <p:grpSpPr>
          <a:xfrm>
            <a:off x="6562029" y="1736632"/>
            <a:ext cx="571500" cy="691468"/>
            <a:chOff x="7140485" y="2433502"/>
            <a:chExt cx="571500" cy="662940"/>
          </a:xfrm>
        </p:grpSpPr>
        <p:sp>
          <p:nvSpPr>
            <p:cNvPr id="30" name="AutoShape 28">
              <a:extLst>
                <a:ext uri="{FF2B5EF4-FFF2-40B4-BE49-F238E27FC236}">
                  <a16:creationId xmlns:a16="http://schemas.microsoft.com/office/drawing/2014/main" id="{11FF788A-BA1E-5AA0-ED85-BFDCA47B3AE9}"/>
                </a:ext>
              </a:extLst>
            </p:cNvPr>
            <p:cNvSpPr/>
            <p:nvPr/>
          </p:nvSpPr>
          <p:spPr>
            <a:xfrm rot="5400000">
              <a:off x="7094765" y="2479222"/>
              <a:ext cx="662940" cy="571500"/>
            </a:xfrm>
            <a:prstGeom prst="hexagon">
              <a:avLst/>
            </a:prstGeom>
            <a:solidFill>
              <a:srgbClr val="FFFFFF"/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1758507E-FFE6-D057-E2E8-F11CD1180055}"/>
                </a:ext>
              </a:extLst>
            </p:cNvPr>
            <p:cNvSpPr/>
            <p:nvPr/>
          </p:nvSpPr>
          <p:spPr>
            <a:xfrm>
              <a:off x="7293051" y="2624104"/>
              <a:ext cx="266369" cy="281736"/>
            </a:xfrm>
            <a:custGeom>
              <a:avLst/>
              <a:gdLst/>
              <a:ahLst/>
              <a:cxnLst/>
              <a:rect l="l" t="t" r="r" b="b"/>
              <a:pathLst>
                <a:path w="495300" h="523875">
                  <a:moveTo>
                    <a:pt x="371955" y="621"/>
                  </a:moveTo>
                  <a:cubicBezTo>
                    <a:pt x="388148" y="621"/>
                    <a:pt x="400530" y="13004"/>
                    <a:pt x="400530" y="29196"/>
                  </a:cubicBezTo>
                  <a:lnTo>
                    <a:pt x="400530" y="133971"/>
                  </a:lnTo>
                  <a:cubicBezTo>
                    <a:pt x="400530" y="150164"/>
                    <a:pt x="388148" y="162546"/>
                    <a:pt x="371955" y="162546"/>
                  </a:cubicBezTo>
                  <a:lnTo>
                    <a:pt x="257655" y="162546"/>
                  </a:lnTo>
                  <a:lnTo>
                    <a:pt x="257655" y="286371"/>
                  </a:lnTo>
                  <a:lnTo>
                    <a:pt x="419580" y="286371"/>
                  </a:lnTo>
                  <a:cubicBezTo>
                    <a:pt x="439583" y="286371"/>
                    <a:pt x="456727" y="302564"/>
                    <a:pt x="457680" y="322566"/>
                  </a:cubicBezTo>
                  <a:lnTo>
                    <a:pt x="457680" y="324471"/>
                  </a:lnTo>
                  <a:lnTo>
                    <a:pt x="457680" y="429246"/>
                  </a:lnTo>
                  <a:lnTo>
                    <a:pt x="476730" y="429246"/>
                  </a:lnTo>
                  <a:cubicBezTo>
                    <a:pt x="487208" y="429246"/>
                    <a:pt x="495780" y="437819"/>
                    <a:pt x="495780" y="448296"/>
                  </a:cubicBezTo>
                  <a:lnTo>
                    <a:pt x="495780" y="505446"/>
                  </a:lnTo>
                  <a:cubicBezTo>
                    <a:pt x="495780" y="515924"/>
                    <a:pt x="487208" y="524496"/>
                    <a:pt x="476730" y="524496"/>
                  </a:cubicBezTo>
                  <a:lnTo>
                    <a:pt x="419580" y="524496"/>
                  </a:lnTo>
                  <a:cubicBezTo>
                    <a:pt x="409102" y="524496"/>
                    <a:pt x="400530" y="515924"/>
                    <a:pt x="400530" y="505446"/>
                  </a:cubicBezTo>
                  <a:lnTo>
                    <a:pt x="400530" y="448296"/>
                  </a:lnTo>
                  <a:cubicBezTo>
                    <a:pt x="400530" y="437819"/>
                    <a:pt x="409102" y="429246"/>
                    <a:pt x="419580" y="429246"/>
                  </a:cubicBezTo>
                  <a:lnTo>
                    <a:pt x="438630" y="429246"/>
                  </a:lnTo>
                  <a:lnTo>
                    <a:pt x="438630" y="324471"/>
                  </a:lnTo>
                  <a:cubicBezTo>
                    <a:pt x="438630" y="313994"/>
                    <a:pt x="431010" y="306374"/>
                    <a:pt x="420533" y="305421"/>
                  </a:cubicBezTo>
                  <a:lnTo>
                    <a:pt x="419580" y="305421"/>
                  </a:lnTo>
                  <a:lnTo>
                    <a:pt x="257655" y="305421"/>
                  </a:lnTo>
                  <a:lnTo>
                    <a:pt x="257655" y="429246"/>
                  </a:lnTo>
                  <a:lnTo>
                    <a:pt x="276705" y="429246"/>
                  </a:lnTo>
                  <a:cubicBezTo>
                    <a:pt x="287183" y="429246"/>
                    <a:pt x="295755" y="437819"/>
                    <a:pt x="295755" y="448296"/>
                  </a:cubicBezTo>
                  <a:lnTo>
                    <a:pt x="295755" y="505446"/>
                  </a:lnTo>
                  <a:cubicBezTo>
                    <a:pt x="295755" y="515924"/>
                    <a:pt x="287183" y="524496"/>
                    <a:pt x="276705" y="524496"/>
                  </a:cubicBezTo>
                  <a:lnTo>
                    <a:pt x="219555" y="524496"/>
                  </a:lnTo>
                  <a:cubicBezTo>
                    <a:pt x="209077" y="524496"/>
                    <a:pt x="200505" y="515924"/>
                    <a:pt x="200505" y="505446"/>
                  </a:cubicBezTo>
                  <a:lnTo>
                    <a:pt x="200505" y="448296"/>
                  </a:lnTo>
                  <a:cubicBezTo>
                    <a:pt x="200505" y="437819"/>
                    <a:pt x="209077" y="429246"/>
                    <a:pt x="219555" y="429246"/>
                  </a:cubicBezTo>
                  <a:lnTo>
                    <a:pt x="238605" y="429246"/>
                  </a:lnTo>
                  <a:lnTo>
                    <a:pt x="238605" y="305421"/>
                  </a:lnTo>
                  <a:lnTo>
                    <a:pt x="76680" y="305421"/>
                  </a:lnTo>
                  <a:cubicBezTo>
                    <a:pt x="66202" y="305421"/>
                    <a:pt x="58583" y="313041"/>
                    <a:pt x="57630" y="323519"/>
                  </a:cubicBezTo>
                  <a:lnTo>
                    <a:pt x="57630" y="324471"/>
                  </a:lnTo>
                  <a:lnTo>
                    <a:pt x="57630" y="429246"/>
                  </a:lnTo>
                  <a:lnTo>
                    <a:pt x="76680" y="429246"/>
                  </a:lnTo>
                  <a:cubicBezTo>
                    <a:pt x="87158" y="429246"/>
                    <a:pt x="95730" y="437819"/>
                    <a:pt x="95730" y="448296"/>
                  </a:cubicBezTo>
                  <a:lnTo>
                    <a:pt x="95730" y="505446"/>
                  </a:lnTo>
                  <a:cubicBezTo>
                    <a:pt x="95730" y="515924"/>
                    <a:pt x="87158" y="524496"/>
                    <a:pt x="76680" y="524496"/>
                  </a:cubicBezTo>
                  <a:lnTo>
                    <a:pt x="19530" y="524496"/>
                  </a:lnTo>
                  <a:cubicBezTo>
                    <a:pt x="9052" y="524496"/>
                    <a:pt x="480" y="515924"/>
                    <a:pt x="480" y="505446"/>
                  </a:cubicBezTo>
                  <a:lnTo>
                    <a:pt x="480" y="448296"/>
                  </a:lnTo>
                  <a:cubicBezTo>
                    <a:pt x="480" y="437819"/>
                    <a:pt x="9052" y="429246"/>
                    <a:pt x="19530" y="429246"/>
                  </a:cubicBezTo>
                  <a:lnTo>
                    <a:pt x="38580" y="429246"/>
                  </a:lnTo>
                  <a:lnTo>
                    <a:pt x="38580" y="324471"/>
                  </a:lnTo>
                  <a:cubicBezTo>
                    <a:pt x="38580" y="304469"/>
                    <a:pt x="54773" y="287324"/>
                    <a:pt x="74775" y="286371"/>
                  </a:cubicBezTo>
                  <a:lnTo>
                    <a:pt x="76680" y="286371"/>
                  </a:lnTo>
                  <a:lnTo>
                    <a:pt x="238605" y="286371"/>
                  </a:lnTo>
                  <a:lnTo>
                    <a:pt x="238605" y="162546"/>
                  </a:lnTo>
                  <a:lnTo>
                    <a:pt x="124305" y="162546"/>
                  </a:lnTo>
                  <a:cubicBezTo>
                    <a:pt x="108112" y="162546"/>
                    <a:pt x="95730" y="150164"/>
                    <a:pt x="95730" y="133971"/>
                  </a:cubicBezTo>
                  <a:lnTo>
                    <a:pt x="95730" y="29196"/>
                  </a:lnTo>
                  <a:cubicBezTo>
                    <a:pt x="95730" y="13004"/>
                    <a:pt x="108112" y="621"/>
                    <a:pt x="124305" y="621"/>
                  </a:cubicBezTo>
                  <a:lnTo>
                    <a:pt x="371955" y="621"/>
                  </a:lnTo>
                  <a:close/>
                  <a:moveTo>
                    <a:pt x="148118" y="95871"/>
                  </a:moveTo>
                  <a:cubicBezTo>
                    <a:pt x="140498" y="95871"/>
                    <a:pt x="133830" y="102539"/>
                    <a:pt x="133830" y="110159"/>
                  </a:cubicBezTo>
                  <a:cubicBezTo>
                    <a:pt x="133830" y="117779"/>
                    <a:pt x="140498" y="124446"/>
                    <a:pt x="148118" y="124446"/>
                  </a:cubicBezTo>
                  <a:cubicBezTo>
                    <a:pt x="155737" y="124446"/>
                    <a:pt x="162405" y="117779"/>
                    <a:pt x="162405" y="110159"/>
                  </a:cubicBezTo>
                  <a:cubicBezTo>
                    <a:pt x="162405" y="102539"/>
                    <a:pt x="155737" y="95871"/>
                    <a:pt x="148118" y="95871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prstDash val="solid"/>
            </a:ln>
          </p:spPr>
          <p:txBody>
            <a:bodyPr vert="horz" lIns="91440" tIns="45720" rIns="91440" bIns="45720" anchor="ctr">
              <a:normAutofit fontScale="85000" lnSpcReduction="20000"/>
            </a:bodyPr>
            <a:lstStyle/>
            <a:p>
              <a:pPr marL="0" algn="l"/>
              <a:endParaRPr/>
            </a:p>
          </p:txBody>
        </p:sp>
      </p:grpSp>
      <p:sp>
        <p:nvSpPr>
          <p:cNvPr id="32" name="AutoShape 30">
            <a:extLst>
              <a:ext uri="{FF2B5EF4-FFF2-40B4-BE49-F238E27FC236}">
                <a16:creationId xmlns:a16="http://schemas.microsoft.com/office/drawing/2014/main" id="{8AF1A492-67F8-27BB-4A7A-67A25BE0EF2C}"/>
              </a:ext>
            </a:extLst>
          </p:cNvPr>
          <p:cNvSpPr/>
          <p:nvPr/>
        </p:nvSpPr>
        <p:spPr>
          <a:xfrm>
            <a:off x="7246832" y="1633530"/>
            <a:ext cx="3392055" cy="246221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0" rIns="108000" bIns="0" anchor="ctr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chemeClr val="lt1"/>
                </a:solidFill>
                <a:latin typeface="微软雅黑"/>
                <a:ea typeface="微软雅黑"/>
              </a:rPr>
              <a:t>False Positives (FP)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5F7735E1-6E1C-5DBC-2105-440BC75B34EC}"/>
              </a:ext>
            </a:extLst>
          </p:cNvPr>
          <p:cNvSpPr txBox="1"/>
          <p:nvPr/>
        </p:nvSpPr>
        <p:spPr>
          <a:xfrm>
            <a:off x="7246832" y="1925153"/>
            <a:ext cx="3392055" cy="8903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2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Incorrectly classified benign cases as malignant, leading to potential overtreatment.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8795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AF63D37-63D2-1A5A-2CD7-92F70A79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53" y="3710599"/>
            <a:ext cx="4844256" cy="535531"/>
          </a:xfrm>
        </p:spPr>
        <p:txBody>
          <a:bodyPr vert="horz" lIns="91440" tIns="45720" rIns="91440" bIns="45720" anchor="t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Interpretability and Explanation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CB7329C-C27A-EBDF-166C-098B7226F548}"/>
              </a:ext>
            </a:extLst>
          </p:cNvPr>
          <p:cNvSpPr txBox="1"/>
          <p:nvPr/>
        </p:nvSpPr>
        <p:spPr>
          <a:xfrm>
            <a:off x="1123253" y="2264049"/>
            <a:ext cx="2965862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800" b="1" i="0" u="none" spc="100" baseline="0">
                <a:solidFill>
                  <a:srgbClr val="FFFFFF"/>
                </a:solidFill>
                <a:latin typeface="微软雅黑"/>
                <a:ea typeface="微软雅黑"/>
              </a:rPr>
              <a:t>05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8092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7C5D17C-5E23-8597-B6F0-5AED76C7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SHAP Analysis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2A865E15-6536-7F96-0702-BDF8A9702EAE}"/>
              </a:ext>
            </a:extLst>
          </p:cNvPr>
          <p:cNvSpPr/>
          <p:nvPr/>
        </p:nvSpPr>
        <p:spPr>
          <a:xfrm>
            <a:off x="660399" y="1598155"/>
            <a:ext cx="3377074" cy="427979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90000" rIns="91440" bIns="90000" anchor="t">
            <a:spAutoFit/>
          </a:bodyPr>
          <a:lstStyle/>
          <a:p>
            <a:pPr marL="0" algn="r"/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SHAP Values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5E86AAE-786B-1E55-1D9A-B66DA698653A}"/>
              </a:ext>
            </a:extLst>
          </p:cNvPr>
          <p:cNvSpPr/>
          <p:nvPr/>
        </p:nvSpPr>
        <p:spPr>
          <a:xfrm>
            <a:off x="660400" y="2082531"/>
            <a:ext cx="3377074" cy="179546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t">
            <a:spAutoFit/>
          </a:bodyPr>
          <a:lstStyle/>
          <a:p>
            <a:pPr marL="0" algn="r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>
                    <a:alpha val="60000"/>
                  </a:srgbClr>
                </a:solidFill>
                <a:latin typeface="微软雅黑"/>
                <a:ea typeface="微软雅黑"/>
              </a:rPr>
              <a:t>Using SHAP (SHapley Additive exPlanations) to quantify the contribution of each feature to the model's predictions.</a:t>
            </a:r>
          </a:p>
        </p:txBody>
      </p:sp>
      <p:cxnSp>
        <p:nvCxnSpPr>
          <p:cNvPr id="7" name="Connector 5">
            <a:extLst>
              <a:ext uri="{FF2B5EF4-FFF2-40B4-BE49-F238E27FC236}">
                <a16:creationId xmlns:a16="http://schemas.microsoft.com/office/drawing/2014/main" id="{952B249D-70B3-0DCD-35E6-695494DD4D85}"/>
              </a:ext>
            </a:extLst>
          </p:cNvPr>
          <p:cNvCxnSpPr/>
          <p:nvPr/>
        </p:nvCxnSpPr>
        <p:spPr>
          <a:xfrm flipH="1">
            <a:off x="4297853" y="1798357"/>
            <a:ext cx="1426023" cy="0"/>
          </a:xfrm>
          <a:prstGeom prst="line">
            <a:avLst/>
          </a:prstGeom>
          <a:ln w="19050" cap="flat" cmpd="sng">
            <a:gradFill>
              <a:gsLst>
                <a:gs pos="0">
                  <a:srgbClr val="F0F0F0">
                    <a:alpha val="0"/>
                  </a:srgbClr>
                </a:gs>
                <a:gs pos="100000">
                  <a:srgbClr val="778495"/>
                </a:gs>
              </a:gsLst>
              <a:lin ang="2700000"/>
            </a:gradFill>
            <a:prstDash val="solid"/>
            <a:tailEnd type="oval"/>
          </a:ln>
        </p:spPr>
      </p:cxnSp>
      <p:sp>
        <p:nvSpPr>
          <p:cNvPr id="8" name="AutoShape 6">
            <a:extLst>
              <a:ext uri="{FF2B5EF4-FFF2-40B4-BE49-F238E27FC236}">
                <a16:creationId xmlns:a16="http://schemas.microsoft.com/office/drawing/2014/main" id="{60B79455-81C0-C9F2-760C-7FE9F68D2973}"/>
              </a:ext>
            </a:extLst>
          </p:cNvPr>
          <p:cNvSpPr/>
          <p:nvPr/>
        </p:nvSpPr>
        <p:spPr>
          <a:xfrm>
            <a:off x="8391722" y="3022025"/>
            <a:ext cx="3127177" cy="427979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90000" rIns="91440" bIns="90000" anchor="t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Visualizations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036C6289-83BC-29BE-EE21-9C261F8B2534}"/>
              </a:ext>
            </a:extLst>
          </p:cNvPr>
          <p:cNvSpPr/>
          <p:nvPr/>
        </p:nvSpPr>
        <p:spPr>
          <a:xfrm>
            <a:off x="8391723" y="3506401"/>
            <a:ext cx="3127177" cy="1793990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>
                    <a:alpha val="60000"/>
                  </a:srgbClr>
                </a:solidFill>
                <a:latin typeface="微软雅黑"/>
                <a:ea typeface="微软雅黑"/>
              </a:rPr>
              <a:t>Creating SHAP summary plots to visualize the impact of features on model output, aiding doctors in decision making.</a:t>
            </a:r>
          </a:p>
        </p:txBody>
      </p:sp>
      <p:cxnSp>
        <p:nvCxnSpPr>
          <p:cNvPr id="10" name="Connector 8">
            <a:extLst>
              <a:ext uri="{FF2B5EF4-FFF2-40B4-BE49-F238E27FC236}">
                <a16:creationId xmlns:a16="http://schemas.microsoft.com/office/drawing/2014/main" id="{E5A36734-75CE-AE0A-DCC2-7D6C2F6FECD0}"/>
              </a:ext>
            </a:extLst>
          </p:cNvPr>
          <p:cNvCxnSpPr/>
          <p:nvPr/>
        </p:nvCxnSpPr>
        <p:spPr>
          <a:xfrm>
            <a:off x="6790677" y="3204020"/>
            <a:ext cx="1426023" cy="0"/>
          </a:xfrm>
          <a:prstGeom prst="line">
            <a:avLst/>
          </a:prstGeom>
          <a:ln w="19050" cap="flat" cmpd="sng">
            <a:gradFill>
              <a:gsLst>
                <a:gs pos="0">
                  <a:srgbClr val="F0F0F0">
                    <a:alpha val="0"/>
                  </a:srgbClr>
                </a:gs>
                <a:gs pos="100000">
                  <a:srgbClr val="778495"/>
                </a:gs>
              </a:gsLst>
              <a:lin ang="2700000"/>
            </a:gradFill>
            <a:prstDash val="solid"/>
            <a:tailEnd type="oval"/>
          </a:ln>
        </p:spPr>
      </p:cxnSp>
      <p:sp>
        <p:nvSpPr>
          <p:cNvPr id="11" name="Freeform 9">
            <a:extLst>
              <a:ext uri="{FF2B5EF4-FFF2-40B4-BE49-F238E27FC236}">
                <a16:creationId xmlns:a16="http://schemas.microsoft.com/office/drawing/2014/main" id="{C0D757B6-C3BB-C4D8-B6E2-4C5242071F26}"/>
              </a:ext>
            </a:extLst>
          </p:cNvPr>
          <p:cNvSpPr/>
          <p:nvPr/>
        </p:nvSpPr>
        <p:spPr>
          <a:xfrm>
            <a:off x="4297853" y="5008091"/>
            <a:ext cx="3917577" cy="1300634"/>
          </a:xfrm>
          <a:custGeom>
            <a:avLst/>
            <a:gdLst/>
            <a:ahLst/>
            <a:cxnLst/>
            <a:rect l="l" t="t" r="r" b="b"/>
            <a:pathLst>
              <a:path w="3917577" h="1300634">
                <a:moveTo>
                  <a:pt x="828926" y="0"/>
                </a:moveTo>
                <a:lnTo>
                  <a:pt x="3105726" y="0"/>
                </a:lnTo>
                <a:lnTo>
                  <a:pt x="3178250" y="138207"/>
                </a:lnTo>
                <a:cubicBezTo>
                  <a:pt x="3376266" y="503376"/>
                  <a:pt x="3619401" y="892116"/>
                  <a:pt x="3917577" y="1300634"/>
                </a:cubicBezTo>
                <a:lnTo>
                  <a:pt x="34675" y="1300634"/>
                </a:lnTo>
                <a:lnTo>
                  <a:pt x="0" y="1300634"/>
                </a:lnTo>
                <a:lnTo>
                  <a:pt x="0" y="1299061"/>
                </a:lnTo>
                <a:lnTo>
                  <a:pt x="3876" y="1294271"/>
                </a:lnTo>
                <a:cubicBezTo>
                  <a:pt x="47982" y="1239414"/>
                  <a:pt x="368888" y="833652"/>
                  <a:pt x="709309" y="224137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l"/>
            <a:endParaRPr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4816640-4EEE-1D87-2B5E-F26EE4F44932}"/>
              </a:ext>
            </a:extLst>
          </p:cNvPr>
          <p:cNvGrpSpPr/>
          <p:nvPr/>
        </p:nvGrpSpPr>
        <p:grpSpPr>
          <a:xfrm>
            <a:off x="5511704" y="1102841"/>
            <a:ext cx="1480320" cy="1301750"/>
            <a:chOff x="5586768" y="1651000"/>
            <a:chExt cx="1480320" cy="130175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13720C7-9763-4EE6-EDEB-F58BD3682D7F}"/>
                </a:ext>
              </a:extLst>
            </p:cNvPr>
            <p:cNvSpPr/>
            <p:nvPr/>
          </p:nvSpPr>
          <p:spPr>
            <a:xfrm>
              <a:off x="5586768" y="1651000"/>
              <a:ext cx="1480320" cy="1301750"/>
            </a:xfrm>
            <a:custGeom>
              <a:avLst/>
              <a:gdLst/>
              <a:ahLst/>
              <a:cxnLst/>
              <a:rect l="l" t="t" r="r" b="b"/>
              <a:pathLst>
                <a:path w="1480320" h="1301750">
                  <a:moveTo>
                    <a:pt x="742815" y="0"/>
                  </a:moveTo>
                  <a:lnTo>
                    <a:pt x="744874" y="0"/>
                  </a:lnTo>
                  <a:lnTo>
                    <a:pt x="1480320" y="786943"/>
                  </a:lnTo>
                  <a:lnTo>
                    <a:pt x="1141531" y="786943"/>
                  </a:lnTo>
                  <a:cubicBezTo>
                    <a:pt x="1141531" y="786943"/>
                    <a:pt x="1107729" y="963157"/>
                    <a:pt x="1119490" y="1285240"/>
                  </a:cubicBezTo>
                  <a:lnTo>
                    <a:pt x="1120522" y="1301750"/>
                  </a:lnTo>
                  <a:lnTo>
                    <a:pt x="359642" y="1301750"/>
                  </a:lnTo>
                  <a:lnTo>
                    <a:pt x="361413" y="1227292"/>
                  </a:lnTo>
                  <a:cubicBezTo>
                    <a:pt x="361217" y="1090654"/>
                    <a:pt x="353988" y="953480"/>
                    <a:pt x="338790" y="816305"/>
                  </a:cubicBezTo>
                  <a:lnTo>
                    <a:pt x="0" y="816305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cap="flat"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algn="l"/>
              <a:endParaRPr/>
            </a:p>
          </p:txBody>
        </p:sp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id="{5B52E7D5-9AB8-9563-58B6-ABCA016CCF85}"/>
                </a:ext>
              </a:extLst>
            </p:cNvPr>
            <p:cNvSpPr/>
            <p:nvPr/>
          </p:nvSpPr>
          <p:spPr>
            <a:xfrm>
              <a:off x="6053847" y="2196708"/>
              <a:ext cx="556986" cy="551090"/>
            </a:xfrm>
            <a:prstGeom prst="rect">
              <a:avLst/>
            </a:prstGeom>
            <a:noFill/>
            <a:ln cap="flat" cmpd="sng">
              <a:prstDash val="solid"/>
            </a:ln>
          </p:spPr>
          <p:txBody>
            <a:bodyPr vert="horz" wrap="square" lIns="91440" tIns="90000" rIns="91440" bIns="90000" anchor="b">
              <a:spAutoFit/>
            </a:bodyPr>
            <a:lstStyle/>
            <a:p>
              <a:pPr marL="0" algn="ctr"/>
              <a:r>
                <a:rPr lang="en-US" sz="2400" b="1" i="0" u="none" baseline="0">
                  <a:solidFill>
                    <a:schemeClr val="lt1"/>
                  </a:solidFill>
                  <a:latin typeface="Arial"/>
                  <a:ea typeface="Arial"/>
                </a:rPr>
                <a:t>01</a:t>
              </a: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A32919DE-ECD8-1FCC-4D94-08F74C8C7AEA}"/>
              </a:ext>
            </a:extLst>
          </p:cNvPr>
          <p:cNvGrpSpPr/>
          <p:nvPr/>
        </p:nvGrpSpPr>
        <p:grpSpPr>
          <a:xfrm>
            <a:off x="5658226" y="2404591"/>
            <a:ext cx="1208676" cy="1301750"/>
            <a:chOff x="5733290" y="2952750"/>
            <a:chExt cx="1208676" cy="1301750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21F7C64-4F3E-7AF1-9662-4D8B3D47BFA4}"/>
                </a:ext>
              </a:extLst>
            </p:cNvPr>
            <p:cNvSpPr/>
            <p:nvPr/>
          </p:nvSpPr>
          <p:spPr>
            <a:xfrm>
              <a:off x="5733290" y="2952750"/>
              <a:ext cx="1208676" cy="1301750"/>
            </a:xfrm>
            <a:custGeom>
              <a:avLst/>
              <a:gdLst/>
              <a:ahLst/>
              <a:cxnLst/>
              <a:rect l="l" t="t" r="r" b="b"/>
              <a:pathLst>
                <a:path w="1208676" h="1301750">
                  <a:moveTo>
                    <a:pt x="213120" y="0"/>
                  </a:moveTo>
                  <a:lnTo>
                    <a:pt x="974000" y="0"/>
                  </a:lnTo>
                  <a:lnTo>
                    <a:pt x="986126" y="194001"/>
                  </a:lnTo>
                  <a:cubicBezTo>
                    <a:pt x="1006021" y="421530"/>
                    <a:pt x="1048033" y="699388"/>
                    <a:pt x="1129304" y="1021019"/>
                  </a:cubicBezTo>
                  <a:lnTo>
                    <a:pt x="1208676" y="1301750"/>
                  </a:lnTo>
                  <a:lnTo>
                    <a:pt x="0" y="1301750"/>
                  </a:lnTo>
                  <a:lnTo>
                    <a:pt x="52059" y="1126354"/>
                  </a:lnTo>
                  <a:cubicBezTo>
                    <a:pt x="135984" y="804851"/>
                    <a:pt x="193519" y="469953"/>
                    <a:pt x="210027" y="130031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cap="flat"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algn="l"/>
              <a:endParaRPr/>
            </a:p>
          </p:txBody>
        </p:sp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id="{DD941001-0F49-49B2-B6BD-F838E1DF57D3}"/>
                </a:ext>
              </a:extLst>
            </p:cNvPr>
            <p:cNvSpPr/>
            <p:nvPr/>
          </p:nvSpPr>
          <p:spPr>
            <a:xfrm>
              <a:off x="6053847" y="3439476"/>
              <a:ext cx="556986" cy="551090"/>
            </a:xfrm>
            <a:prstGeom prst="rect">
              <a:avLst/>
            </a:prstGeom>
            <a:noFill/>
            <a:ln cap="flat" cmpd="sng">
              <a:prstDash val="solid"/>
            </a:ln>
          </p:spPr>
          <p:txBody>
            <a:bodyPr vert="horz" wrap="square" lIns="91440" tIns="90000" rIns="91440" bIns="90000" anchor="b">
              <a:spAutoFit/>
            </a:bodyPr>
            <a:lstStyle/>
            <a:p>
              <a:pPr marL="0" algn="ctr"/>
              <a:r>
                <a:rPr lang="en-US" sz="2400" b="1" i="0" u="none" baseline="0">
                  <a:solidFill>
                    <a:schemeClr val="lt1"/>
                  </a:solidFill>
                  <a:latin typeface="Arial"/>
                  <a:ea typeface="Arial"/>
                </a:rPr>
                <a:t>02</a:t>
              </a: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E753564C-CF92-6D88-0F6B-80C4D41C003A}"/>
              </a:ext>
            </a:extLst>
          </p:cNvPr>
          <p:cNvGrpSpPr/>
          <p:nvPr/>
        </p:nvGrpSpPr>
        <p:grpSpPr>
          <a:xfrm>
            <a:off x="5126779" y="3706341"/>
            <a:ext cx="2276800" cy="1301750"/>
            <a:chOff x="5201843" y="4254500"/>
            <a:chExt cx="2276800" cy="1301750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23E1E42-44B3-4C14-661A-2AAE280457C2}"/>
                </a:ext>
              </a:extLst>
            </p:cNvPr>
            <p:cNvSpPr/>
            <p:nvPr/>
          </p:nvSpPr>
          <p:spPr>
            <a:xfrm>
              <a:off x="5201843" y="4254500"/>
              <a:ext cx="2276800" cy="1301750"/>
            </a:xfrm>
            <a:custGeom>
              <a:avLst/>
              <a:gdLst/>
              <a:ahLst/>
              <a:cxnLst/>
              <a:rect l="l" t="t" r="r" b="b"/>
              <a:pathLst>
                <a:path w="2276800" h="1301750">
                  <a:moveTo>
                    <a:pt x="531447" y="0"/>
                  </a:moveTo>
                  <a:lnTo>
                    <a:pt x="1740123" y="0"/>
                  </a:lnTo>
                  <a:lnTo>
                    <a:pt x="1755743" y="55248"/>
                  </a:lnTo>
                  <a:cubicBezTo>
                    <a:pt x="1865092" y="405333"/>
                    <a:pt x="2019413" y="797007"/>
                    <a:pt x="2235850" y="1223714"/>
                  </a:cubicBezTo>
                  <a:lnTo>
                    <a:pt x="2276800" y="1301750"/>
                  </a:lnTo>
                  <a:lnTo>
                    <a:pt x="0" y="1301750"/>
                  </a:lnTo>
                  <a:lnTo>
                    <a:pt x="37949" y="1230641"/>
                  </a:lnTo>
                  <a:cubicBezTo>
                    <a:pt x="195027" y="921999"/>
                    <a:pt x="347831" y="574776"/>
                    <a:pt x="471065" y="203441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cap="flat"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algn="l"/>
              <a:endParaRPr/>
            </a:p>
          </p:txBody>
        </p:sp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id="{74D48C11-CB82-8333-B7C2-B7E3587AE96F}"/>
                </a:ext>
              </a:extLst>
            </p:cNvPr>
            <p:cNvSpPr/>
            <p:nvPr/>
          </p:nvSpPr>
          <p:spPr>
            <a:xfrm>
              <a:off x="6053847" y="4682243"/>
              <a:ext cx="556986" cy="551090"/>
            </a:xfrm>
            <a:prstGeom prst="rect">
              <a:avLst/>
            </a:prstGeom>
            <a:noFill/>
            <a:ln cap="flat" cmpd="sng">
              <a:prstDash val="solid"/>
            </a:ln>
          </p:spPr>
          <p:txBody>
            <a:bodyPr vert="horz" wrap="square" lIns="91440" tIns="90000" rIns="91440" bIns="90000" anchor="b">
              <a:spAutoFit/>
            </a:bodyPr>
            <a:lstStyle/>
            <a:p>
              <a:pPr marL="0" algn="ctr"/>
              <a:r>
                <a:rPr lang="en-US" sz="2400" b="1" i="0" u="none" baseline="0">
                  <a:solidFill>
                    <a:schemeClr val="lt1"/>
                  </a:solidFill>
                  <a:latin typeface="Arial"/>
                  <a:ea typeface="Arial"/>
                </a:rPr>
                <a:t>03</a:t>
              </a:r>
            </a:p>
          </p:txBody>
        </p:sp>
      </p:grpSp>
      <p:sp>
        <p:nvSpPr>
          <p:cNvPr id="21" name="AutoShape 19">
            <a:extLst>
              <a:ext uri="{FF2B5EF4-FFF2-40B4-BE49-F238E27FC236}">
                <a16:creationId xmlns:a16="http://schemas.microsoft.com/office/drawing/2014/main" id="{DC985630-8A6A-0F2B-2DE1-EE601FB5A970}"/>
              </a:ext>
            </a:extLst>
          </p:cNvPr>
          <p:cNvSpPr/>
          <p:nvPr/>
        </p:nvSpPr>
        <p:spPr>
          <a:xfrm>
            <a:off x="660399" y="4096606"/>
            <a:ext cx="3377074" cy="427979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90000" rIns="91440" bIns="90000" anchor="t">
            <a:spAutoFit/>
          </a:bodyPr>
          <a:lstStyle/>
          <a:p>
            <a:pPr marL="0" algn="r"/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Feature Importance</a:t>
            </a:r>
          </a:p>
        </p:txBody>
      </p:sp>
      <p:sp>
        <p:nvSpPr>
          <p:cNvPr id="22" name="AutoShape 20">
            <a:extLst>
              <a:ext uri="{FF2B5EF4-FFF2-40B4-BE49-F238E27FC236}">
                <a16:creationId xmlns:a16="http://schemas.microsoft.com/office/drawing/2014/main" id="{B419AD47-4EB8-0D23-E93F-479455ED680D}"/>
              </a:ext>
            </a:extLst>
          </p:cNvPr>
          <p:cNvSpPr/>
          <p:nvPr/>
        </p:nvSpPr>
        <p:spPr>
          <a:xfrm>
            <a:off x="660400" y="4580982"/>
            <a:ext cx="3377074" cy="179546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108000" tIns="108000" rIns="108000" bIns="108000" anchor="t">
            <a:spAutoFit/>
          </a:bodyPr>
          <a:lstStyle/>
          <a:p>
            <a:pPr marL="0" algn="r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>
                    <a:alpha val="60000"/>
                  </a:srgbClr>
                </a:solidFill>
                <a:latin typeface="微软雅黑"/>
                <a:ea typeface="微软雅黑"/>
              </a:rPr>
              <a:t>Identifying the most influential cellular features (e.g., "worst concave points," "mean texture") in breast cancer diagnosis.</a:t>
            </a:r>
          </a:p>
        </p:txBody>
      </p:sp>
      <p:cxnSp>
        <p:nvCxnSpPr>
          <p:cNvPr id="23" name="Connector 21">
            <a:extLst>
              <a:ext uri="{FF2B5EF4-FFF2-40B4-BE49-F238E27FC236}">
                <a16:creationId xmlns:a16="http://schemas.microsoft.com/office/drawing/2014/main" id="{7D3B444A-E255-451F-4D4F-3C47DEB18B32}"/>
              </a:ext>
            </a:extLst>
          </p:cNvPr>
          <p:cNvCxnSpPr/>
          <p:nvPr/>
        </p:nvCxnSpPr>
        <p:spPr>
          <a:xfrm flipH="1">
            <a:off x="4297853" y="4296808"/>
            <a:ext cx="1121223" cy="0"/>
          </a:xfrm>
          <a:prstGeom prst="line">
            <a:avLst/>
          </a:prstGeom>
          <a:ln w="19050" cap="flat" cmpd="sng">
            <a:gradFill>
              <a:gsLst>
                <a:gs pos="0">
                  <a:srgbClr val="F0F0F0">
                    <a:alpha val="0"/>
                  </a:srgbClr>
                </a:gs>
                <a:gs pos="100000">
                  <a:srgbClr val="778495"/>
                </a:gs>
              </a:gsLst>
              <a:lin ang="2700000"/>
            </a:gradFill>
            <a:prstDash val="solid"/>
            <a:tailEnd type="oval"/>
          </a:ln>
        </p:spPr>
      </p:cxnSp>
    </p:spTree>
    <p:extLst>
      <p:ext uri="{BB962C8B-B14F-4D97-AF65-F5344CB8AC3E}">
        <p14:creationId xmlns:p14="http://schemas.microsoft.com/office/powerpoint/2010/main" val="264594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BE5FA84-7DD9-E3E5-790A-FAAD9255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Local Explanations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E1BC2442-655D-A9D8-31A2-64F0FF6CADF4}"/>
              </a:ext>
            </a:extLst>
          </p:cNvPr>
          <p:cNvSpPr/>
          <p:nvPr/>
        </p:nvSpPr>
        <p:spPr>
          <a:xfrm>
            <a:off x="4198776" y="1424531"/>
            <a:ext cx="7993224" cy="2319875"/>
          </a:xfrm>
          <a:prstGeom prst="rect">
            <a:avLst/>
          </a:prstGeom>
          <a:solidFill>
            <a:srgbClr val="677FE6">
              <a:alpha val="70000"/>
            </a:srgbClr>
          </a:solidFill>
          <a:ln cap="flat" cmpd="sng">
            <a:prstDash val="solid"/>
          </a:ln>
          <a:effectLst>
            <a:outerShdw blurRad="203200" dist="152400" dir="5400000" algn="t" rotWithShape="0">
              <a:srgbClr val="000000">
                <a:alpha val="42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pic>
        <p:nvPicPr>
          <p:cNvPr id="6" name="image13.jpeg">
            <a:extLst>
              <a:ext uri="{FF2B5EF4-FFF2-40B4-BE49-F238E27FC236}">
                <a16:creationId xmlns:a16="http://schemas.microsoft.com/office/drawing/2014/main" id="{F642A0AF-326C-C791-10CA-400CC779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567"/>
          <a:stretch>
            <a:fillRect/>
          </a:stretch>
        </p:blipFill>
        <p:spPr>
          <a:xfrm>
            <a:off x="6863351" y="2175088"/>
            <a:ext cx="4444411" cy="3930298"/>
          </a:xfrm>
          <a:prstGeom prst="rect">
            <a:avLst/>
          </a:prstGeom>
        </p:spPr>
      </p:pic>
      <p:sp>
        <p:nvSpPr>
          <p:cNvPr id="7" name="AutoShape 5">
            <a:extLst>
              <a:ext uri="{FF2B5EF4-FFF2-40B4-BE49-F238E27FC236}">
                <a16:creationId xmlns:a16="http://schemas.microsoft.com/office/drawing/2014/main" id="{EB51D639-E15C-DB29-7A16-F8B75BB0A692}"/>
              </a:ext>
            </a:extLst>
          </p:cNvPr>
          <p:cNvSpPr/>
          <p:nvPr/>
        </p:nvSpPr>
        <p:spPr>
          <a:xfrm>
            <a:off x="884238" y="4412199"/>
            <a:ext cx="5140458" cy="157735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algn="just">
              <a:lnSpc>
                <a:spcPct val="150000"/>
              </a:lnSpc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Visualizing the decision paths of individual instances through the model, enhancing transparency and trust.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3366F00C-2E8D-C830-3140-1AA1DCA59EBA}"/>
              </a:ext>
            </a:extLst>
          </p:cNvPr>
          <p:cNvSpPr/>
          <p:nvPr/>
        </p:nvSpPr>
        <p:spPr>
          <a:xfrm>
            <a:off x="884237" y="3909928"/>
            <a:ext cx="5140455" cy="32541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Decision Paths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8E15F38D-6915-6F5A-9EB1-917D3459C4E2}"/>
              </a:ext>
            </a:extLst>
          </p:cNvPr>
          <p:cNvSpPr/>
          <p:nvPr/>
        </p:nvSpPr>
        <p:spPr>
          <a:xfrm>
            <a:off x="884234" y="1937980"/>
            <a:ext cx="3127327" cy="1254189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algn="just">
              <a:lnSpc>
                <a:spcPct val="150000"/>
              </a:lnSpc>
            </a:pPr>
            <a:r>
              <a:rPr lang="en-US" sz="1400" b="0" i="0" u="none" baseline="0">
                <a:solidFill>
                  <a:srgbClr val="FFFFFF"/>
                </a:solidFill>
                <a:latin typeface="+mn-ea"/>
                <a:ea typeface="+mn-ea"/>
              </a:rPr>
              <a:t>Providing explanations for individual predictions, showing how each feature contributed to specific diagnoses.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8C746129-A18A-B690-EB85-274627C70380}"/>
              </a:ext>
            </a:extLst>
          </p:cNvPr>
          <p:cNvSpPr/>
          <p:nvPr/>
        </p:nvSpPr>
        <p:spPr>
          <a:xfrm>
            <a:off x="884233" y="1435709"/>
            <a:ext cx="3127325" cy="32541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Individual Predictions</a:t>
            </a:r>
          </a:p>
        </p:txBody>
      </p:sp>
    </p:spTree>
    <p:extLst>
      <p:ext uri="{BB962C8B-B14F-4D97-AF65-F5344CB8AC3E}">
        <p14:creationId xmlns:p14="http://schemas.microsoft.com/office/powerpoint/2010/main" val="1473183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43A255B-4418-9180-7615-169B904D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53" y="3710599"/>
            <a:ext cx="4844256" cy="535531"/>
          </a:xfrm>
        </p:spPr>
        <p:txBody>
          <a:bodyPr vert="horz" lIns="91440" tIns="45720" rIns="91440" bIns="45720" anchor="t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Results and Discussion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D4BADA5-54F9-822D-A641-6A5BEC5F6420}"/>
              </a:ext>
            </a:extLst>
          </p:cNvPr>
          <p:cNvSpPr txBox="1"/>
          <p:nvPr/>
        </p:nvSpPr>
        <p:spPr>
          <a:xfrm>
            <a:off x="1123253" y="2264049"/>
            <a:ext cx="2965862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800" b="1" i="0" u="none" spc="100" baseline="0">
                <a:solidFill>
                  <a:srgbClr val="FFFFFF"/>
                </a:solidFill>
                <a:latin typeface="微软雅黑"/>
                <a:ea typeface="微软雅黑"/>
              </a:rPr>
              <a:t>06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54276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8C8BBED-8446-990A-FB53-4FB103618B41}"/>
              </a:ext>
            </a:extLst>
          </p:cNvPr>
          <p:cNvSpPr txBox="1">
            <a:spLocks/>
          </p:cNvSpPr>
          <p:nvPr/>
        </p:nvSpPr>
        <p:spPr>
          <a:xfrm>
            <a:off x="660400" y="1202874"/>
            <a:ext cx="2836562" cy="594626"/>
          </a:xfrm>
          <a:prstGeom prst="rect">
            <a:avLst/>
          </a:prstGeom>
        </p:spPr>
        <p:txBody>
          <a:bodyPr vert="horz"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1000"/>
              </a:lnSpc>
            </a:pPr>
            <a:r>
              <a:rPr lang="en-GB" sz="3231" b="1">
                <a:solidFill>
                  <a:srgbClr val="FFFFFF"/>
                </a:solidFill>
                <a:latin typeface="Arial"/>
                <a:ea typeface="Arial"/>
              </a:rPr>
              <a:t>Introduction to Breast Cancer</a:t>
            </a:r>
            <a:endParaRPr lang="en-GB" sz="3231" b="1" dirty="0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27C5AB9-8B4F-34BF-CE6B-1CFE826132A6}"/>
              </a:ext>
            </a:extLst>
          </p:cNvPr>
          <p:cNvSpPr txBox="1"/>
          <p:nvPr/>
        </p:nvSpPr>
        <p:spPr>
          <a:xfrm>
            <a:off x="660400" y="2152650"/>
            <a:ext cx="1040670" cy="101566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en-US" sz="6000" b="1" i="0" u="none" baseline="0" dirty="0">
                <a:solidFill>
                  <a:schemeClr val="accent1"/>
                </a:solidFill>
                <a:latin typeface="Arial"/>
                <a:ea typeface="Arial"/>
              </a:rPr>
              <a:t>01</a:t>
            </a:r>
            <a:endParaRPr lang="en-US" sz="11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16D542A-D2EB-1827-146A-69EC9889BB8B}"/>
              </a:ext>
            </a:extLst>
          </p:cNvPr>
          <p:cNvSpPr/>
          <p:nvPr/>
        </p:nvSpPr>
        <p:spPr>
          <a:xfrm>
            <a:off x="673847" y="3322202"/>
            <a:ext cx="2242169" cy="30777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zh-CN" altLang="en-US" sz="1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Data Source and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67E29-F2A5-20BD-80E1-45993EA7B422}"/>
              </a:ext>
            </a:extLst>
          </p:cNvPr>
          <p:cNvSpPr txBox="1"/>
          <p:nvPr/>
        </p:nvSpPr>
        <p:spPr>
          <a:xfrm>
            <a:off x="2241283" y="4115502"/>
            <a:ext cx="1040670" cy="101566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en-US" sz="6000" b="1" i="0" u="none" baseline="0">
                <a:solidFill>
                  <a:schemeClr val="accent2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74DE1129-78A8-9A0C-D365-1D220ABA279C}"/>
              </a:ext>
            </a:extLst>
          </p:cNvPr>
          <p:cNvSpPr/>
          <p:nvPr/>
        </p:nvSpPr>
        <p:spPr>
          <a:xfrm>
            <a:off x="2254730" y="5285054"/>
            <a:ext cx="2242169" cy="30777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zh-CN" altLang="en-US" sz="1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Product Introduction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2E3B14B-1C35-1BC4-2725-76472BFC7822}"/>
              </a:ext>
            </a:extLst>
          </p:cNvPr>
          <p:cNvSpPr txBox="1"/>
          <p:nvPr/>
        </p:nvSpPr>
        <p:spPr>
          <a:xfrm>
            <a:off x="3979255" y="2152650"/>
            <a:ext cx="1040670" cy="101566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en-US" sz="6000" b="1" i="0" u="none" baseline="0" dirty="0">
                <a:solidFill>
                  <a:schemeClr val="accent1"/>
                </a:solidFill>
                <a:latin typeface="Arial"/>
                <a:ea typeface="Arial"/>
              </a:rPr>
              <a:t>03</a:t>
            </a:r>
            <a:endParaRPr lang="en-US" sz="1100" dirty="0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32169E3-8667-21AF-E695-89CD9E282138}"/>
              </a:ext>
            </a:extLst>
          </p:cNvPr>
          <p:cNvSpPr/>
          <p:nvPr/>
        </p:nvSpPr>
        <p:spPr>
          <a:xfrm>
            <a:off x="3992702" y="3322202"/>
            <a:ext cx="2242169" cy="30777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zh-CN" altLang="en-US" sz="1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Methodology and Techniques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2D78489-6662-ADB2-0170-881953A97AAD}"/>
              </a:ext>
            </a:extLst>
          </p:cNvPr>
          <p:cNvSpPr txBox="1"/>
          <p:nvPr/>
        </p:nvSpPr>
        <p:spPr>
          <a:xfrm>
            <a:off x="5718946" y="4115502"/>
            <a:ext cx="1040670" cy="101566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en-US" sz="6000" b="1" i="0" u="none" baseline="0">
                <a:solidFill>
                  <a:schemeClr val="accent2"/>
                </a:solidFill>
                <a:latin typeface="Arial"/>
                <a:ea typeface="Arial"/>
              </a:rPr>
              <a:t>04</a:t>
            </a:r>
            <a:endParaRPr lang="en-US" sz="1100"/>
          </a:p>
        </p:txBody>
      </p:sp>
      <p:sp>
        <p:nvSpPr>
          <p:cNvPr id="12" name="AutoShape 13">
            <a:extLst>
              <a:ext uri="{FF2B5EF4-FFF2-40B4-BE49-F238E27FC236}">
                <a16:creationId xmlns:a16="http://schemas.microsoft.com/office/drawing/2014/main" id="{5702AED4-1E40-D816-DCA8-8EE452082850}"/>
              </a:ext>
            </a:extLst>
          </p:cNvPr>
          <p:cNvSpPr/>
          <p:nvPr/>
        </p:nvSpPr>
        <p:spPr>
          <a:xfrm>
            <a:off x="5732393" y="5285054"/>
            <a:ext cx="2242169" cy="30777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zh-CN" altLang="en-US" sz="1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Product Experience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BB430C3C-B06A-71C1-4FD6-E508E70035D9}"/>
              </a:ext>
            </a:extLst>
          </p:cNvPr>
          <p:cNvSpPr txBox="1"/>
          <p:nvPr/>
        </p:nvSpPr>
        <p:spPr>
          <a:xfrm>
            <a:off x="9196609" y="4115502"/>
            <a:ext cx="1040670" cy="101566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en-US" sz="6000" b="1" i="0" u="none" baseline="0">
                <a:solidFill>
                  <a:schemeClr val="accent2"/>
                </a:solidFill>
                <a:latin typeface="Arial"/>
                <a:ea typeface="Arial"/>
              </a:rPr>
              <a:t>06</a:t>
            </a:r>
            <a:endParaRPr lang="en-US" sz="1100"/>
          </a:p>
        </p:txBody>
      </p:sp>
      <p:sp>
        <p:nvSpPr>
          <p:cNvPr id="14" name="AutoShape 16">
            <a:extLst>
              <a:ext uri="{FF2B5EF4-FFF2-40B4-BE49-F238E27FC236}">
                <a16:creationId xmlns:a16="http://schemas.microsoft.com/office/drawing/2014/main" id="{26EE617E-1023-1756-38BF-F65401D32C99}"/>
              </a:ext>
            </a:extLst>
          </p:cNvPr>
          <p:cNvSpPr/>
          <p:nvPr/>
        </p:nvSpPr>
        <p:spPr>
          <a:xfrm>
            <a:off x="9210056" y="5285054"/>
            <a:ext cx="2242169" cy="30777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zh-CN" altLang="en-US" sz="1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Product Price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FB89E415-85EE-82F1-FBEA-1D269EB32079}"/>
              </a:ext>
            </a:extLst>
          </p:cNvPr>
          <p:cNvSpPr txBox="1"/>
          <p:nvPr/>
        </p:nvSpPr>
        <p:spPr>
          <a:xfrm>
            <a:off x="7298111" y="2152650"/>
            <a:ext cx="1040670" cy="101566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en-US" sz="6000" b="1" i="0" u="none" baseline="0" dirty="0">
                <a:solidFill>
                  <a:schemeClr val="accent1"/>
                </a:solidFill>
                <a:latin typeface="Arial"/>
                <a:ea typeface="Arial"/>
              </a:rPr>
              <a:t>05</a:t>
            </a:r>
            <a:endParaRPr lang="en-US" sz="1100" dirty="0"/>
          </a:p>
        </p:txBody>
      </p:sp>
      <p:sp>
        <p:nvSpPr>
          <p:cNvPr id="16" name="AutoShape 19">
            <a:extLst>
              <a:ext uri="{FF2B5EF4-FFF2-40B4-BE49-F238E27FC236}">
                <a16:creationId xmlns:a16="http://schemas.microsoft.com/office/drawing/2014/main" id="{A04E38D5-37BF-70E1-5B13-90CF8ACC44A0}"/>
              </a:ext>
            </a:extLst>
          </p:cNvPr>
          <p:cNvSpPr/>
          <p:nvPr/>
        </p:nvSpPr>
        <p:spPr>
          <a:xfrm>
            <a:off x="7311558" y="3322202"/>
            <a:ext cx="2242169" cy="30777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zh-CN" altLang="en-US" sz="1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693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6AFEDC6-73E0-7B94-36BD-BBCA56E1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Model Performance Summary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B784AAB-6D78-48E1-D1C6-5F420761FDC7}"/>
              </a:ext>
            </a:extLst>
          </p:cNvPr>
          <p:cNvSpPr/>
          <p:nvPr/>
        </p:nvSpPr>
        <p:spPr>
          <a:xfrm>
            <a:off x="1221200" y="2851871"/>
            <a:ext cx="9638578" cy="1512256"/>
          </a:xfrm>
          <a:prstGeom prst="roundRect">
            <a:avLst>
              <a:gd name="adj" fmla="val 50000"/>
            </a:avLst>
          </a:prstGeom>
          <a:solidFill>
            <a:schemeClr val="accent2">
              <a:alpha val="15000"/>
            </a:schemeClr>
          </a:solidFill>
          <a:ln w="12700" cap="rnd" cmpd="sng">
            <a:solidFill>
              <a:schemeClr val="accent2"/>
            </a:solidFill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8CA1EE60-9721-742E-84E9-A4FB20FCE95F}"/>
              </a:ext>
            </a:extLst>
          </p:cNvPr>
          <p:cNvSpPr txBox="1"/>
          <p:nvPr/>
        </p:nvSpPr>
        <p:spPr>
          <a:xfrm>
            <a:off x="2478949" y="1667239"/>
            <a:ext cx="954107" cy="72043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marL="0" algn="ctr">
              <a:defRPr/>
            </a:pPr>
            <a:r>
              <a:rPr lang="en-US" sz="3600" b="1" i="0" u="none" baseline="0">
                <a:gradFill>
                  <a:gsLst>
                    <a:gs pos="0">
                      <a:srgbClr val="6B46ED">
                        <a:lumMod val="60000"/>
                        <a:lumOff val="40000"/>
                      </a:srgbClr>
                    </a:gs>
                    <a:gs pos="61062">
                      <a:srgbClr val="6B46ED"/>
                    </a:gs>
                  </a:gsLst>
                  <a:lin ang="270000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84DEF24-DE91-774B-4FF8-6F2C70AB3902}"/>
              </a:ext>
            </a:extLst>
          </p:cNvPr>
          <p:cNvSpPr txBox="1"/>
          <p:nvPr/>
        </p:nvSpPr>
        <p:spPr>
          <a:xfrm>
            <a:off x="3578530" y="1943589"/>
            <a:ext cx="5982385" cy="5870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algn="l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Detailing the precision, recall, and F1-score to provide a comprehensive evaluation of the model's capabilities.</a:t>
            </a:r>
            <a:endParaRPr lang="en-US" sz="110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6C74EF4-D560-471B-4C30-C5000E8641DF}"/>
              </a:ext>
            </a:extLst>
          </p:cNvPr>
          <p:cNvSpPr txBox="1"/>
          <p:nvPr/>
        </p:nvSpPr>
        <p:spPr>
          <a:xfrm>
            <a:off x="3578530" y="1609728"/>
            <a:ext cx="5982385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Precision, Recall, and F1-Score</a:t>
            </a:r>
            <a:endParaRPr lang="en-US" sz="110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0943DAF4-F74E-8F99-BE9D-163C2D9A850E}"/>
              </a:ext>
            </a:extLst>
          </p:cNvPr>
          <p:cNvSpPr txBox="1"/>
          <p:nvPr/>
        </p:nvSpPr>
        <p:spPr>
          <a:xfrm>
            <a:off x="1503128" y="3166729"/>
            <a:ext cx="954107" cy="72043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marL="0" algn="ctr">
              <a:defRPr/>
            </a:pPr>
            <a:r>
              <a:rPr lang="en-US" sz="3600" b="1" i="0" u="none" baseline="0">
                <a:gradFill>
                  <a:gsLst>
                    <a:gs pos="0">
                      <a:srgbClr val="35B3F1">
                        <a:lumMod val="60000"/>
                        <a:lumOff val="40000"/>
                      </a:srgbClr>
                    </a:gs>
                    <a:gs pos="60000">
                      <a:srgbClr val="35B3F1"/>
                    </a:gs>
                  </a:gsLst>
                  <a:lin ang="2700000"/>
                </a:gradFill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76AB82B-E48A-E062-504E-987595F29676}"/>
              </a:ext>
            </a:extLst>
          </p:cNvPr>
          <p:cNvSpPr txBox="1"/>
          <p:nvPr/>
        </p:nvSpPr>
        <p:spPr>
          <a:xfrm>
            <a:off x="3079762" y="3385914"/>
            <a:ext cx="7157250" cy="5870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algn="l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Presenting the accuracy achieved by the best-performing model on the test dataset.</a:t>
            </a:r>
            <a:endParaRPr lang="en-US" sz="110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C1B8D645-6879-4FBF-FBE0-A73274128F1B}"/>
              </a:ext>
            </a:extLst>
          </p:cNvPr>
          <p:cNvSpPr txBox="1"/>
          <p:nvPr/>
        </p:nvSpPr>
        <p:spPr>
          <a:xfrm>
            <a:off x="3079762" y="3023477"/>
            <a:ext cx="715725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Accuracy Results</a:t>
            </a:r>
            <a:endParaRPr lang="en-US" sz="110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13E3A789-BDDC-1496-42DD-107A799CE86C}"/>
              </a:ext>
            </a:extLst>
          </p:cNvPr>
          <p:cNvSpPr txBox="1"/>
          <p:nvPr/>
        </p:nvSpPr>
        <p:spPr>
          <a:xfrm>
            <a:off x="2478949" y="4609055"/>
            <a:ext cx="954107" cy="72043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marL="0" algn="ctr">
              <a:defRPr/>
            </a:pPr>
            <a:r>
              <a:rPr lang="en-US" sz="3600" b="1" i="0" u="none" baseline="0">
                <a:gradFill>
                  <a:gsLst>
                    <a:gs pos="0">
                      <a:srgbClr val="06283D">
                        <a:lumMod val="60000"/>
                        <a:lumOff val="40000"/>
                      </a:srgbClr>
                    </a:gs>
                    <a:gs pos="60000">
                      <a:srgbClr val="06283D"/>
                    </a:gs>
                  </a:gsLst>
                  <a:lin ang="2700000"/>
                </a:gradFill>
                <a:effectLst>
                  <a:outerShdw blurRad="76200" dist="50800" dir="5400000" algn="ctr" rotWithShape="0">
                    <a:schemeClr val="accent5">
                      <a:alpha val="20000"/>
                    </a:schemeClr>
                  </a:outerShdw>
                </a:effectLst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D3FDDA95-9477-2DC4-DED2-794AA9B98EE8}"/>
              </a:ext>
            </a:extLst>
          </p:cNvPr>
          <p:cNvSpPr txBox="1"/>
          <p:nvPr/>
        </p:nvSpPr>
        <p:spPr>
          <a:xfrm>
            <a:off x="3578530" y="4739328"/>
            <a:ext cx="5982385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Comparative Analysis</a:t>
            </a:r>
            <a:endParaRPr lang="en-US" sz="110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D8113D33-FB00-C790-6B84-57145BF1E55E}"/>
              </a:ext>
            </a:extLst>
          </p:cNvPr>
          <p:cNvSpPr txBox="1"/>
          <p:nvPr/>
        </p:nvSpPr>
        <p:spPr>
          <a:xfrm>
            <a:off x="3578530" y="5073190"/>
            <a:ext cx="5982385" cy="5870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algn="l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Comparing the performance of different models to highlight the advantages of the ensemble approach.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1538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69BFAEB-2209-5D78-4A03-28F270A7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Key Findings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F704D198-918B-AB42-97D6-E56D4E9F7076}"/>
              </a:ext>
            </a:extLst>
          </p:cNvPr>
          <p:cNvSpPr/>
          <p:nvPr/>
        </p:nvSpPr>
        <p:spPr>
          <a:xfrm>
            <a:off x="869950" y="1427482"/>
            <a:ext cx="5084346" cy="2057399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>
              <a:alpha val="15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>
              <a:lnSpc>
                <a:spcPct val="130000"/>
              </a:lnSpc>
            </a:pPr>
            <a:endParaRPr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93646D7-5A2A-3FF3-77BE-A852F0289D28}"/>
              </a:ext>
            </a:extLst>
          </p:cNvPr>
          <p:cNvSpPr/>
          <p:nvPr/>
        </p:nvSpPr>
        <p:spPr>
          <a:xfrm>
            <a:off x="660400" y="1186181"/>
            <a:ext cx="720000" cy="720000"/>
          </a:xfrm>
          <a:prstGeom prst="rect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square" lIns="108000" tIns="108000" rIns="108000" bIns="108000" anchor="ctr">
            <a:noAutofit/>
          </a:bodyPr>
          <a:lstStyle/>
          <a:p>
            <a:pPr marL="0" algn="ctr"/>
            <a:r>
              <a:rPr lang="en-US" sz="2400" b="1" i="0" u="none" baseline="0">
                <a:solidFill>
                  <a:schemeClr val="lt1"/>
                </a:solidFill>
                <a:latin typeface="Arial"/>
                <a:ea typeface="Arial"/>
              </a:rPr>
              <a:t>01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2ADC3B97-4ED9-2A86-A291-22F663749765}"/>
              </a:ext>
            </a:extLst>
          </p:cNvPr>
          <p:cNvSpPr/>
          <p:nvPr/>
        </p:nvSpPr>
        <p:spPr>
          <a:xfrm flipH="1">
            <a:off x="1589950" y="1713924"/>
            <a:ext cx="4010750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algn="l"/>
            <a:r>
              <a:rPr lang="zh-CN" altLang="en-US" sz="1600" b="1" i="0" u="none" baseline="0">
                <a:gradFill>
                  <a:gsLst>
                    <a:gs pos="0">
                      <a:srgbClr val="3053E5">
                        <a:lumMod val="60000"/>
                        <a:lumOff val="40000"/>
                      </a:srgbClr>
                    </a:gs>
                    <a:gs pos="50000">
                      <a:srgbClr val="3053E5"/>
                    </a:gs>
                  </a:gsLst>
                  <a:lin ang="2700000"/>
                </a:gradFill>
                <a:latin typeface="微软雅黑"/>
                <a:ea typeface="微软雅黑"/>
              </a:rPr>
              <a:t>Important Features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6DEA5F7C-C9A0-972B-7584-073ECFA89665}"/>
              </a:ext>
            </a:extLst>
          </p:cNvPr>
          <p:cNvSpPr/>
          <p:nvPr/>
        </p:nvSpPr>
        <p:spPr>
          <a:xfrm flipH="1">
            <a:off x="1589948" y="2064052"/>
            <a:ext cx="4010749" cy="1023357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Discussing the most significant features identified by the SHAP analysis and their clinical relevance.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D0CA347-B516-758B-598F-658B8E5A1492}"/>
              </a:ext>
            </a:extLst>
          </p:cNvPr>
          <p:cNvSpPr/>
          <p:nvPr/>
        </p:nvSpPr>
        <p:spPr>
          <a:xfrm>
            <a:off x="6604000" y="1130300"/>
            <a:ext cx="4914900" cy="5003800"/>
          </a:xfrm>
          <a:prstGeom prst="roundRect">
            <a:avLst>
              <a:gd name="adj" fmla="val 0"/>
            </a:avLst>
          </a:prstGeom>
          <a:blipFill>
            <a:blip r:embed="rId2"/>
            <a:srcRect/>
            <a:stretch>
              <a:fillRect/>
            </a:stretch>
          </a:blipFill>
          <a:ln cap="flat">
            <a:prstDash val="solid"/>
          </a:ln>
        </p:spPr>
        <p:txBody>
          <a:bodyPr rot="0" vert="horz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4B4DF9F4-0744-DA25-F0B1-7C64AD51F4B9}"/>
              </a:ext>
            </a:extLst>
          </p:cNvPr>
          <p:cNvSpPr/>
          <p:nvPr/>
        </p:nvSpPr>
        <p:spPr>
          <a:xfrm>
            <a:off x="869950" y="4038601"/>
            <a:ext cx="5084346" cy="2057399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>
              <a:alpha val="15000"/>
            </a:schemeClr>
          </a:solidFill>
          <a:ln cap="flat"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>
              <a:lnSpc>
                <a:spcPct val="130000"/>
              </a:lnSpc>
            </a:pPr>
            <a:endParaRPr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B119FC24-1564-D0D0-7206-8A9BFF59088D}"/>
              </a:ext>
            </a:extLst>
          </p:cNvPr>
          <p:cNvSpPr/>
          <p:nvPr/>
        </p:nvSpPr>
        <p:spPr>
          <a:xfrm>
            <a:off x="660400" y="3797300"/>
            <a:ext cx="720000" cy="720000"/>
          </a:xfrm>
          <a:prstGeom prst="rect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square" lIns="108000" tIns="108000" rIns="108000" bIns="108000" anchor="ctr">
            <a:noAutofit/>
          </a:bodyPr>
          <a:lstStyle/>
          <a:p>
            <a:pPr marL="0" algn="ctr"/>
            <a:r>
              <a:rPr lang="en-US" sz="2400" b="1" i="0" u="none" baseline="0">
                <a:solidFill>
                  <a:schemeClr val="lt1"/>
                </a:solidFill>
                <a:latin typeface="Arial"/>
                <a:ea typeface="Arial"/>
              </a:rPr>
              <a:t>02</a:t>
            </a: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2D91C5D1-F17C-09A0-A44B-647B2A91C431}"/>
              </a:ext>
            </a:extLst>
          </p:cNvPr>
          <p:cNvSpPr/>
          <p:nvPr/>
        </p:nvSpPr>
        <p:spPr>
          <a:xfrm flipH="1">
            <a:off x="1589950" y="4391718"/>
            <a:ext cx="4010750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algn="l"/>
            <a:r>
              <a:rPr lang="zh-CN" altLang="en-US" sz="1600" b="1" i="0" u="none" baseline="0">
                <a:gradFill>
                  <a:gsLst>
                    <a:gs pos="0">
                      <a:srgbClr val="3053E5">
                        <a:lumMod val="60000"/>
                        <a:lumOff val="40000"/>
                      </a:srgbClr>
                    </a:gs>
                    <a:gs pos="50000">
                      <a:srgbClr val="3053E5"/>
                    </a:gs>
                  </a:gsLst>
                  <a:lin ang="2700000"/>
                </a:gradFill>
                <a:latin typeface="微软雅黑"/>
                <a:ea typeface="微软雅黑"/>
              </a:rPr>
              <a:t>Model Interpretability</a:t>
            </a: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50F1703-6365-84C2-383E-E0CDCD682CA8}"/>
              </a:ext>
            </a:extLst>
          </p:cNvPr>
          <p:cNvSpPr/>
          <p:nvPr/>
        </p:nvSpPr>
        <p:spPr>
          <a:xfrm flipH="1">
            <a:off x="1589948" y="4741846"/>
            <a:ext cx="4010749" cy="1021883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Highlighting the importance of interpretability in medical applications for building trust and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124614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A6646C7-B6E2-D92C-96AF-91153ADC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53" y="3710599"/>
            <a:ext cx="4844256" cy="535531"/>
          </a:xfrm>
        </p:spPr>
        <p:txBody>
          <a:bodyPr vert="horz" lIns="91440" tIns="45720" rIns="91440" bIns="45720" anchor="t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Conclusion and Future Work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239D656-676F-5C24-305C-C3D1DE96D80C}"/>
              </a:ext>
            </a:extLst>
          </p:cNvPr>
          <p:cNvSpPr txBox="1"/>
          <p:nvPr/>
        </p:nvSpPr>
        <p:spPr>
          <a:xfrm>
            <a:off x="1123253" y="2264049"/>
            <a:ext cx="2965862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800" b="1" i="0" u="none" spc="100" baseline="0">
                <a:solidFill>
                  <a:srgbClr val="FFFFFF"/>
                </a:solidFill>
                <a:latin typeface="微软雅黑"/>
                <a:ea typeface="微软雅黑"/>
              </a:rPr>
              <a:t>07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60253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C262195-149A-F9F4-9544-C781C54D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Conclusion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E5AFA05-2221-5432-F5A8-40396B3A1BB8}"/>
              </a:ext>
            </a:extLst>
          </p:cNvPr>
          <p:cNvSpPr/>
          <p:nvPr/>
        </p:nvSpPr>
        <p:spPr>
          <a:xfrm>
            <a:off x="1224044" y="1246234"/>
            <a:ext cx="4074632" cy="24955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7D7A4B3-BA10-FAD0-8C8B-831D5E5C7165}"/>
              </a:ext>
            </a:extLst>
          </p:cNvPr>
          <p:cNvSpPr/>
          <p:nvPr/>
        </p:nvSpPr>
        <p:spPr>
          <a:xfrm>
            <a:off x="6756601" y="3775171"/>
            <a:ext cx="4074632" cy="24955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flat" cmpd="sng">
            <a:prstDash val="solid"/>
          </a:ln>
        </p:spPr>
        <p:txBody>
          <a:bodyPr vert="horz" wrap="non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472C79C-E9B9-1455-4F9F-E2157341D321}"/>
              </a:ext>
            </a:extLst>
          </p:cNvPr>
          <p:cNvSpPr txBox="1"/>
          <p:nvPr/>
        </p:nvSpPr>
        <p:spPr>
          <a:xfrm>
            <a:off x="6756601" y="1555943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Significance</a:t>
            </a:r>
            <a:endParaRPr lang="en-US" sz="110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DBA4F1B-080C-E53A-BAEE-EB38E319F040}"/>
              </a:ext>
            </a:extLst>
          </p:cNvPr>
          <p:cNvSpPr txBox="1"/>
          <p:nvPr/>
        </p:nvSpPr>
        <p:spPr>
          <a:xfrm>
            <a:off x="6756601" y="2001986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Reiterating the importance of early detection and the role of machine learning in improving diagnostic accuracy.</a:t>
            </a:r>
            <a:endParaRPr lang="en-US" sz="110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8AD184A-76EF-C035-1E5C-3E493C8F0917}"/>
              </a:ext>
            </a:extLst>
          </p:cNvPr>
          <p:cNvSpPr txBox="1"/>
          <p:nvPr/>
        </p:nvSpPr>
        <p:spPr>
          <a:xfrm>
            <a:off x="1224044" y="4141981"/>
            <a:ext cx="406023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i="0" u="none" baseline="0">
                <a:solidFill>
                  <a:srgbClr val="FFFFFF"/>
                </a:solidFill>
                <a:latin typeface="+mn-ea"/>
                <a:ea typeface="+mn-ea"/>
              </a:rPr>
              <a:t>Project Achievements</a:t>
            </a:r>
            <a:endParaRPr lang="en-US" sz="110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DC0B4BA7-129F-C622-3A85-1C43A2657BE8}"/>
              </a:ext>
            </a:extLst>
          </p:cNvPr>
          <p:cNvSpPr txBox="1"/>
          <p:nvPr/>
        </p:nvSpPr>
        <p:spPr>
          <a:xfrm>
            <a:off x="1224044" y="4588024"/>
            <a:ext cx="4074632" cy="1023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FFFFFF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Summarizing the key accomplishments of the project and the potential impact on early breast cancer diagnosis.</a:t>
            </a:r>
            <a:endParaRPr lang="en-US" sz="1100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AAE5A553-FA35-974A-C58F-E18719021D4F}"/>
              </a:ext>
            </a:extLst>
          </p:cNvPr>
          <p:cNvSpPr/>
          <p:nvPr/>
        </p:nvSpPr>
        <p:spPr>
          <a:xfrm>
            <a:off x="4924280" y="2088362"/>
            <a:ext cx="720000" cy="720000"/>
          </a:xfrm>
          <a:prstGeom prst="rect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square" lIns="108000" tIns="108000" rIns="108000" bIns="108000" anchor="ctr">
            <a:noAutofit/>
          </a:bodyPr>
          <a:lstStyle/>
          <a:p>
            <a:pPr marL="0" algn="ctr"/>
            <a:r>
              <a:rPr lang="en-US" sz="2400" b="1" i="0" u="none" baseline="0">
                <a:solidFill>
                  <a:schemeClr val="lt1"/>
                </a:solidFill>
                <a:latin typeface="Arial"/>
                <a:ea typeface="Arial"/>
              </a:rPr>
              <a:t>01</a:t>
            </a: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9DC43138-FF7C-0595-7705-37CDC7FD2FDD}"/>
              </a:ext>
            </a:extLst>
          </p:cNvPr>
          <p:cNvSpPr/>
          <p:nvPr/>
        </p:nvSpPr>
        <p:spPr>
          <a:xfrm>
            <a:off x="6382205" y="4603504"/>
            <a:ext cx="720000" cy="720000"/>
          </a:xfrm>
          <a:prstGeom prst="rect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wrap="square" lIns="108000" tIns="108000" rIns="108000" bIns="108000" anchor="ctr">
            <a:noAutofit/>
          </a:bodyPr>
          <a:lstStyle/>
          <a:p>
            <a:pPr marL="0" algn="ctr"/>
            <a:r>
              <a:rPr lang="en-US" sz="2400" b="1" i="0" u="none" baseline="0">
                <a:solidFill>
                  <a:schemeClr val="lt1"/>
                </a:solidFill>
                <a:latin typeface="Arial"/>
                <a:ea typeface="Arial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5507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E000BBE-9FCA-CD57-B047-19F70950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Future Work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68E0C5C9-AE20-7B84-9BF6-BB040185BECA}"/>
              </a:ext>
            </a:extLst>
          </p:cNvPr>
          <p:cNvGrpSpPr/>
          <p:nvPr/>
        </p:nvGrpSpPr>
        <p:grpSpPr>
          <a:xfrm>
            <a:off x="4000567" y="2471829"/>
            <a:ext cx="3849328" cy="3624887"/>
            <a:chOff x="4023787" y="2456033"/>
            <a:chExt cx="3849328" cy="3624887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53E710CF-5A97-E125-4B5D-EC9D9BECD1E3}"/>
                </a:ext>
              </a:extLst>
            </p:cNvPr>
            <p:cNvSpPr/>
            <p:nvPr/>
          </p:nvSpPr>
          <p:spPr>
            <a:xfrm>
              <a:off x="4293293" y="2456033"/>
              <a:ext cx="3388567" cy="2901434"/>
            </a:xfrm>
            <a:custGeom>
              <a:avLst/>
              <a:gdLst/>
              <a:ahLst/>
              <a:cxnLst/>
              <a:rect l="l" t="t" r="r" b="b"/>
              <a:pathLst>
                <a:path w="3822180" h="3272712">
                  <a:moveTo>
                    <a:pt x="1909063" y="1799731"/>
                  </a:moveTo>
                  <a:lnTo>
                    <a:pt x="1945185" y="1866281"/>
                  </a:lnTo>
                  <a:cubicBezTo>
                    <a:pt x="1957992" y="1896560"/>
                    <a:pt x="1969368" y="1927593"/>
                    <a:pt x="1979228" y="1959293"/>
                  </a:cubicBezTo>
                  <a:lnTo>
                    <a:pt x="1994303" y="2017923"/>
                  </a:lnTo>
                  <a:lnTo>
                    <a:pt x="1911090" y="2024742"/>
                  </a:lnTo>
                  <a:lnTo>
                    <a:pt x="1827213" y="2020507"/>
                  </a:lnTo>
                  <a:lnTo>
                    <a:pt x="1842952" y="1959293"/>
                  </a:lnTo>
                  <a:cubicBezTo>
                    <a:pt x="1858975" y="1907780"/>
                    <a:pt x="1879000" y="1858031"/>
                    <a:pt x="1902665" y="1810409"/>
                  </a:cubicBezTo>
                  <a:close/>
                  <a:moveTo>
                    <a:pt x="2893687" y="1252206"/>
                  </a:moveTo>
                  <a:lnTo>
                    <a:pt x="2913318" y="1253197"/>
                  </a:lnTo>
                  <a:cubicBezTo>
                    <a:pt x="3423812" y="1305040"/>
                    <a:pt x="3822180" y="1736169"/>
                    <a:pt x="3822180" y="2260341"/>
                  </a:cubicBezTo>
                  <a:cubicBezTo>
                    <a:pt x="3822180" y="2819458"/>
                    <a:pt x="3368926" y="3272712"/>
                    <a:pt x="2809809" y="3272712"/>
                  </a:cubicBezTo>
                  <a:cubicBezTo>
                    <a:pt x="2460361" y="3272712"/>
                    <a:pt x="2152266" y="3095660"/>
                    <a:pt x="1970335" y="2826367"/>
                  </a:cubicBezTo>
                  <a:lnTo>
                    <a:pt x="1911090" y="2717217"/>
                  </a:lnTo>
                  <a:lnTo>
                    <a:pt x="1945185" y="2654402"/>
                  </a:lnTo>
                  <a:cubicBezTo>
                    <a:pt x="1996414" y="2533283"/>
                    <a:pt x="2024742" y="2400120"/>
                    <a:pt x="2024742" y="2260341"/>
                  </a:cubicBezTo>
                  <a:cubicBezTo>
                    <a:pt x="2024742" y="2190451"/>
                    <a:pt x="2017660" y="2122216"/>
                    <a:pt x="2004174" y="2056313"/>
                  </a:cubicBezTo>
                  <a:lnTo>
                    <a:pt x="1994303" y="2017923"/>
                  </a:lnTo>
                  <a:lnTo>
                    <a:pt x="2077806" y="2011080"/>
                  </a:lnTo>
                  <a:cubicBezTo>
                    <a:pt x="2457468" y="1948174"/>
                    <a:pt x="2765792" y="1674011"/>
                    <a:pt x="2877947" y="1313419"/>
                  </a:cubicBezTo>
                  <a:close/>
                  <a:moveTo>
                    <a:pt x="930784" y="1252090"/>
                  </a:moveTo>
                  <a:lnTo>
                    <a:pt x="968940" y="1383582"/>
                  </a:lnTo>
                  <a:cubicBezTo>
                    <a:pt x="1104911" y="1728402"/>
                    <a:pt x="1424710" y="1980633"/>
                    <a:pt x="1807581" y="2019515"/>
                  </a:cubicBezTo>
                  <a:lnTo>
                    <a:pt x="1827213" y="2020507"/>
                  </a:lnTo>
                  <a:lnTo>
                    <a:pt x="1818006" y="2056313"/>
                  </a:lnTo>
                  <a:cubicBezTo>
                    <a:pt x="1804520" y="2122216"/>
                    <a:pt x="1797438" y="2190451"/>
                    <a:pt x="1797438" y="2260341"/>
                  </a:cubicBezTo>
                  <a:cubicBezTo>
                    <a:pt x="1797438" y="2400120"/>
                    <a:pt x="1825767" y="2533283"/>
                    <a:pt x="1876995" y="2654402"/>
                  </a:cubicBezTo>
                  <a:lnTo>
                    <a:pt x="1911090" y="2717217"/>
                  </a:lnTo>
                  <a:lnTo>
                    <a:pt x="1851845" y="2826367"/>
                  </a:lnTo>
                  <a:cubicBezTo>
                    <a:pt x="1669914" y="3095660"/>
                    <a:pt x="1361819" y="3272712"/>
                    <a:pt x="1012371" y="3272712"/>
                  </a:cubicBezTo>
                  <a:cubicBezTo>
                    <a:pt x="453254" y="3272712"/>
                    <a:pt x="0" y="2819458"/>
                    <a:pt x="0" y="2260341"/>
                  </a:cubicBezTo>
                  <a:cubicBezTo>
                    <a:pt x="0" y="1736169"/>
                    <a:pt x="398368" y="1305040"/>
                    <a:pt x="908862" y="1253197"/>
                  </a:cubicBezTo>
                  <a:close/>
                  <a:moveTo>
                    <a:pt x="1911090" y="0"/>
                  </a:moveTo>
                  <a:cubicBezTo>
                    <a:pt x="2470207" y="0"/>
                    <a:pt x="2923461" y="453254"/>
                    <a:pt x="2923461" y="1012371"/>
                  </a:cubicBezTo>
                  <a:cubicBezTo>
                    <a:pt x="2923461" y="1082261"/>
                    <a:pt x="2916379" y="1150496"/>
                    <a:pt x="2902893" y="1216399"/>
                  </a:cubicBezTo>
                  <a:lnTo>
                    <a:pt x="2893687" y="1252206"/>
                  </a:lnTo>
                  <a:lnTo>
                    <a:pt x="2809809" y="1247970"/>
                  </a:lnTo>
                  <a:cubicBezTo>
                    <a:pt x="2469097" y="1247970"/>
                    <a:pt x="2167696" y="1416281"/>
                    <a:pt x="1984215" y="1674292"/>
                  </a:cubicBezTo>
                  <a:lnTo>
                    <a:pt x="1909063" y="1799731"/>
                  </a:lnTo>
                  <a:lnTo>
                    <a:pt x="1851845" y="1694315"/>
                  </a:lnTo>
                  <a:cubicBezTo>
                    <a:pt x="1669914" y="1425022"/>
                    <a:pt x="1361819" y="1247970"/>
                    <a:pt x="1012371" y="1247970"/>
                  </a:cubicBezTo>
                  <a:lnTo>
                    <a:pt x="930784" y="1252090"/>
                  </a:lnTo>
                  <a:lnTo>
                    <a:pt x="916833" y="1204015"/>
                  </a:lnTo>
                  <a:cubicBezTo>
                    <a:pt x="904943" y="1141960"/>
                    <a:pt x="898719" y="1077892"/>
                    <a:pt x="898719" y="1012371"/>
                  </a:cubicBezTo>
                  <a:cubicBezTo>
                    <a:pt x="898719" y="453254"/>
                    <a:pt x="1351973" y="0"/>
                    <a:pt x="19110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algn="ctr"/>
              <a:endParaRPr/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EE05B8B2-1074-137C-11F4-7BE77CA0BFEF}"/>
                </a:ext>
              </a:extLst>
            </p:cNvPr>
            <p:cNvSpPr/>
            <p:nvPr/>
          </p:nvSpPr>
          <p:spPr>
            <a:xfrm rot="18438138">
              <a:off x="4023787" y="2671961"/>
              <a:ext cx="1149820" cy="1149820"/>
            </a:xfrm>
            <a:prstGeom prst="circularArrow">
              <a:avLst/>
            </a:prstGeom>
            <a:solidFill>
              <a:srgbClr val="F0F0F0">
                <a:alpha val="15000"/>
              </a:srgb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72BD3424-DE9A-1A62-0EA7-0955B61824B1}"/>
                </a:ext>
              </a:extLst>
            </p:cNvPr>
            <p:cNvSpPr/>
            <p:nvPr/>
          </p:nvSpPr>
          <p:spPr>
            <a:xfrm rot="3030773">
              <a:off x="6723295" y="2690408"/>
              <a:ext cx="1149820" cy="1149820"/>
            </a:xfrm>
            <a:prstGeom prst="circularArrow">
              <a:avLst/>
            </a:prstGeom>
            <a:solidFill>
              <a:srgbClr val="F0F0F0">
                <a:alpha val="15000"/>
              </a:srgb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AE32E3B0-8EAD-77DB-C5D6-6F697972E364}"/>
                </a:ext>
              </a:extLst>
            </p:cNvPr>
            <p:cNvSpPr/>
            <p:nvPr/>
          </p:nvSpPr>
          <p:spPr>
            <a:xfrm rot="150906" flipH="1" flipV="1">
              <a:off x="5419015" y="4931100"/>
              <a:ext cx="1149820" cy="1149820"/>
            </a:xfrm>
            <a:prstGeom prst="circularArrow">
              <a:avLst/>
            </a:prstGeom>
            <a:solidFill>
              <a:srgbClr val="F0F0F0">
                <a:alpha val="15000"/>
              </a:srgbClr>
            </a:soli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96F5F22A-E357-FDBE-370F-6D9D5D2329E5}"/>
              </a:ext>
            </a:extLst>
          </p:cNvPr>
          <p:cNvSpPr txBox="1"/>
          <p:nvPr/>
        </p:nvSpPr>
        <p:spPr>
          <a:xfrm>
            <a:off x="3092521" y="1133850"/>
            <a:ext cx="5568592" cy="3790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ctr">
              <a:lnSpc>
                <a:spcPct val="13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Enhanced Data</a:t>
            </a:r>
            <a:endParaRPr lang="en-US" sz="110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274AA1B-30D4-909E-FDD0-21F89D7D59EF}"/>
              </a:ext>
            </a:extLst>
          </p:cNvPr>
          <p:cNvSpPr txBox="1"/>
          <p:nvPr/>
        </p:nvSpPr>
        <p:spPr>
          <a:xfrm>
            <a:off x="3092521" y="1493266"/>
            <a:ext cx="5568593" cy="7001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The collection of more various data for enhanced accuracy in diverse populations.</a:t>
            </a:r>
            <a:endParaRPr lang="en-US" sz="110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96DF084-A0B8-58A2-37A9-0998B5A06833}"/>
              </a:ext>
            </a:extLst>
          </p:cNvPr>
          <p:cNvSpPr txBox="1"/>
          <p:nvPr/>
        </p:nvSpPr>
        <p:spPr>
          <a:xfrm>
            <a:off x="7850332" y="3767732"/>
            <a:ext cx="3668568" cy="3790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lnSpc>
                <a:spcPct val="13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Clinical Validation</a:t>
            </a:r>
            <a:endParaRPr lang="en-US" sz="110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F12FB8E4-966F-80BB-A333-DFFF9583A9C8}"/>
              </a:ext>
            </a:extLst>
          </p:cNvPr>
          <p:cNvSpPr txBox="1"/>
          <p:nvPr/>
        </p:nvSpPr>
        <p:spPr>
          <a:xfrm>
            <a:off x="7849457" y="4116288"/>
            <a:ext cx="3682142" cy="11772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Performing clinical validation studies to assess the real-world effectiveness of the model and its potential for integration into clinical workflows.</a:t>
            </a:r>
            <a:endParaRPr lang="en-US" sz="110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4BD816B5-77F3-5223-100D-FA4697B60CD6}"/>
              </a:ext>
            </a:extLst>
          </p:cNvPr>
          <p:cNvSpPr txBox="1"/>
          <p:nvPr/>
        </p:nvSpPr>
        <p:spPr>
          <a:xfrm>
            <a:off x="660400" y="3692150"/>
            <a:ext cx="3388566" cy="4546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r">
              <a:lnSpc>
                <a:spcPct val="130000"/>
              </a:lnSpc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Integration of other Techniques</a:t>
            </a:r>
            <a:endParaRPr lang="en-US" sz="1100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33AFF96E-60DF-F347-3D20-C50B3A8EA024}"/>
              </a:ext>
            </a:extLst>
          </p:cNvPr>
          <p:cNvSpPr txBox="1"/>
          <p:nvPr/>
        </p:nvSpPr>
        <p:spPr>
          <a:xfrm>
            <a:off x="660400" y="4116288"/>
            <a:ext cx="3388567" cy="11772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r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Exploring incorporating other machine learning models and deep learning techniques that may provide better performance.</a:t>
            </a:r>
            <a:endParaRPr lang="en-US" sz="1100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8A2BAD59-B6FC-1CBC-D8EB-294F3B355BBA}"/>
              </a:ext>
            </a:extLst>
          </p:cNvPr>
          <p:cNvSpPr/>
          <p:nvPr/>
        </p:nvSpPr>
        <p:spPr>
          <a:xfrm>
            <a:off x="4853493" y="4205619"/>
            <a:ext cx="597332" cy="515592"/>
          </a:xfrm>
          <a:custGeom>
            <a:avLst/>
            <a:gdLst/>
            <a:ahLst/>
            <a:cxnLst/>
            <a:rect l="l" t="t" r="r" b="b"/>
            <a:pathLst>
              <a:path w="606439" h="523454">
                <a:moveTo>
                  <a:pt x="222210" y="476810"/>
                </a:moveTo>
                <a:lnTo>
                  <a:pt x="591037" y="476810"/>
                </a:lnTo>
                <a:cubicBezTo>
                  <a:pt x="599571" y="476810"/>
                  <a:pt x="606439" y="483662"/>
                  <a:pt x="606439" y="492071"/>
                </a:cubicBezTo>
                <a:cubicBezTo>
                  <a:pt x="606439" y="500583"/>
                  <a:pt x="599571" y="507435"/>
                  <a:pt x="591037" y="507435"/>
                </a:cubicBezTo>
                <a:lnTo>
                  <a:pt x="222210" y="507435"/>
                </a:lnTo>
                <a:close/>
                <a:moveTo>
                  <a:pt x="15301" y="476810"/>
                </a:moveTo>
                <a:lnTo>
                  <a:pt x="163006" y="476810"/>
                </a:lnTo>
                <a:lnTo>
                  <a:pt x="163006" y="507435"/>
                </a:lnTo>
                <a:lnTo>
                  <a:pt x="15301" y="507435"/>
                </a:lnTo>
                <a:cubicBezTo>
                  <a:pt x="6870" y="507435"/>
                  <a:pt x="0" y="500583"/>
                  <a:pt x="0" y="492071"/>
                </a:cubicBezTo>
                <a:cubicBezTo>
                  <a:pt x="0" y="483662"/>
                  <a:pt x="6870" y="476810"/>
                  <a:pt x="15301" y="476810"/>
                </a:cubicBezTo>
                <a:close/>
                <a:moveTo>
                  <a:pt x="192556" y="460792"/>
                </a:moveTo>
                <a:cubicBezTo>
                  <a:pt x="202744" y="460792"/>
                  <a:pt x="211061" y="469001"/>
                  <a:pt x="211061" y="479185"/>
                </a:cubicBezTo>
                <a:lnTo>
                  <a:pt x="211061" y="505061"/>
                </a:lnTo>
                <a:cubicBezTo>
                  <a:pt x="211061" y="515245"/>
                  <a:pt x="202744" y="523454"/>
                  <a:pt x="192556" y="523454"/>
                </a:cubicBezTo>
                <a:cubicBezTo>
                  <a:pt x="182472" y="523454"/>
                  <a:pt x="174155" y="515245"/>
                  <a:pt x="174155" y="505061"/>
                </a:cubicBezTo>
                <a:lnTo>
                  <a:pt x="174155" y="479185"/>
                </a:lnTo>
                <a:cubicBezTo>
                  <a:pt x="174155" y="469001"/>
                  <a:pt x="182472" y="460792"/>
                  <a:pt x="192556" y="460792"/>
                </a:cubicBezTo>
                <a:close/>
                <a:moveTo>
                  <a:pt x="270917" y="230890"/>
                </a:moveTo>
                <a:lnTo>
                  <a:pt x="301415" y="261132"/>
                </a:lnTo>
                <a:lnTo>
                  <a:pt x="288300" y="349051"/>
                </a:lnTo>
                <a:cubicBezTo>
                  <a:pt x="288300" y="349363"/>
                  <a:pt x="288300" y="349675"/>
                  <a:pt x="288508" y="349883"/>
                </a:cubicBezTo>
                <a:lnTo>
                  <a:pt x="302248" y="368693"/>
                </a:lnTo>
                <a:cubicBezTo>
                  <a:pt x="302456" y="369005"/>
                  <a:pt x="302872" y="369109"/>
                  <a:pt x="303185" y="369109"/>
                </a:cubicBezTo>
                <a:cubicBezTo>
                  <a:pt x="303601" y="369109"/>
                  <a:pt x="303913" y="369005"/>
                  <a:pt x="304122" y="368693"/>
                </a:cubicBezTo>
                <a:lnTo>
                  <a:pt x="317965" y="349883"/>
                </a:lnTo>
                <a:cubicBezTo>
                  <a:pt x="318069" y="349675"/>
                  <a:pt x="318174" y="349363"/>
                  <a:pt x="318174" y="349051"/>
                </a:cubicBezTo>
                <a:lnTo>
                  <a:pt x="304954" y="261132"/>
                </a:lnTo>
                <a:lnTo>
                  <a:pt x="335452" y="230890"/>
                </a:lnTo>
                <a:lnTo>
                  <a:pt x="354501" y="246894"/>
                </a:lnTo>
                <a:lnTo>
                  <a:pt x="393950" y="265081"/>
                </a:lnTo>
                <a:cubicBezTo>
                  <a:pt x="399779" y="267471"/>
                  <a:pt x="405920" y="271316"/>
                  <a:pt x="408523" y="277344"/>
                </a:cubicBezTo>
                <a:cubicBezTo>
                  <a:pt x="408523" y="277344"/>
                  <a:pt x="451407" y="379501"/>
                  <a:pt x="428091" y="379501"/>
                </a:cubicBezTo>
                <a:lnTo>
                  <a:pt x="178278" y="379501"/>
                </a:lnTo>
                <a:cubicBezTo>
                  <a:pt x="154962" y="379501"/>
                  <a:pt x="197951" y="277344"/>
                  <a:pt x="197951" y="277344"/>
                </a:cubicBezTo>
                <a:cubicBezTo>
                  <a:pt x="200865" y="271108"/>
                  <a:pt x="206590" y="267471"/>
                  <a:pt x="212419" y="265081"/>
                </a:cubicBezTo>
                <a:lnTo>
                  <a:pt x="251973" y="246894"/>
                </a:lnTo>
                <a:close/>
                <a:moveTo>
                  <a:pt x="276624" y="129744"/>
                </a:moveTo>
                <a:cubicBezTo>
                  <a:pt x="263028" y="128497"/>
                  <a:pt x="246896" y="135746"/>
                  <a:pt x="249082" y="154506"/>
                </a:cubicBezTo>
                <a:cubicBezTo>
                  <a:pt x="253245" y="189116"/>
                  <a:pt x="273645" y="223727"/>
                  <a:pt x="303203" y="223727"/>
                </a:cubicBezTo>
                <a:cubicBezTo>
                  <a:pt x="331409" y="223727"/>
                  <a:pt x="357013" y="182049"/>
                  <a:pt x="357325" y="154506"/>
                </a:cubicBezTo>
                <a:cubicBezTo>
                  <a:pt x="357845" y="108463"/>
                  <a:pt x="325789" y="159911"/>
                  <a:pt x="288944" y="155961"/>
                </a:cubicBezTo>
                <a:cubicBezTo>
                  <a:pt x="301278" y="140735"/>
                  <a:pt x="290219" y="130991"/>
                  <a:pt x="276624" y="129744"/>
                </a:cubicBezTo>
                <a:close/>
                <a:moveTo>
                  <a:pt x="303203" y="68448"/>
                </a:moveTo>
                <a:cubicBezTo>
                  <a:pt x="354098" y="68448"/>
                  <a:pt x="374914" y="94640"/>
                  <a:pt x="374498" y="138396"/>
                </a:cubicBezTo>
                <a:cubicBezTo>
                  <a:pt x="373769" y="201381"/>
                  <a:pt x="333386" y="239005"/>
                  <a:pt x="303203" y="239005"/>
                </a:cubicBezTo>
                <a:cubicBezTo>
                  <a:pt x="268024" y="239005"/>
                  <a:pt x="232637" y="201381"/>
                  <a:pt x="232013" y="138396"/>
                </a:cubicBezTo>
                <a:cubicBezTo>
                  <a:pt x="231596" y="94640"/>
                  <a:pt x="252412" y="68448"/>
                  <a:pt x="303203" y="68448"/>
                </a:cubicBezTo>
                <a:close/>
                <a:moveTo>
                  <a:pt x="41629" y="41570"/>
                </a:moveTo>
                <a:lnTo>
                  <a:pt x="41629" y="406450"/>
                </a:lnTo>
                <a:lnTo>
                  <a:pt x="564810" y="406450"/>
                </a:lnTo>
                <a:lnTo>
                  <a:pt x="564810" y="41570"/>
                </a:lnTo>
                <a:close/>
                <a:moveTo>
                  <a:pt x="27787" y="0"/>
                </a:moveTo>
                <a:lnTo>
                  <a:pt x="578651" y="0"/>
                </a:lnTo>
                <a:cubicBezTo>
                  <a:pt x="593950" y="0"/>
                  <a:pt x="606439" y="12367"/>
                  <a:pt x="606439" y="27644"/>
                </a:cubicBezTo>
                <a:lnTo>
                  <a:pt x="606439" y="420376"/>
                </a:lnTo>
                <a:cubicBezTo>
                  <a:pt x="606439" y="435653"/>
                  <a:pt x="593950" y="448020"/>
                  <a:pt x="578651" y="448020"/>
                </a:cubicBezTo>
                <a:lnTo>
                  <a:pt x="27787" y="448020"/>
                </a:lnTo>
                <a:cubicBezTo>
                  <a:pt x="12385" y="448020"/>
                  <a:pt x="0" y="435653"/>
                  <a:pt x="0" y="420376"/>
                </a:cubicBezTo>
                <a:lnTo>
                  <a:pt x="0" y="27644"/>
                </a:lnTo>
                <a:cubicBezTo>
                  <a:pt x="0" y="12367"/>
                  <a:pt x="12385" y="0"/>
                  <a:pt x="27787" y="0"/>
                </a:cubicBezTo>
                <a:close/>
              </a:path>
            </a:pathLst>
          </a:custGeom>
          <a:solidFill>
            <a:srgbClr val="F2F2F2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12BA7B56-9E89-2EB7-F3A4-3AA81D39130E}"/>
              </a:ext>
            </a:extLst>
          </p:cNvPr>
          <p:cNvSpPr/>
          <p:nvPr/>
        </p:nvSpPr>
        <p:spPr>
          <a:xfrm>
            <a:off x="5665690" y="3048736"/>
            <a:ext cx="597332" cy="564984"/>
          </a:xfrm>
          <a:custGeom>
            <a:avLst/>
            <a:gdLst/>
            <a:ahLst/>
            <a:cxnLst/>
            <a:rect l="l" t="t" r="r" b="b"/>
            <a:pathLst>
              <a:path w="11543" h="10916">
                <a:moveTo>
                  <a:pt x="4528" y="7382"/>
                </a:moveTo>
                <a:lnTo>
                  <a:pt x="4540" y="7650"/>
                </a:lnTo>
                <a:lnTo>
                  <a:pt x="4381" y="7912"/>
                </a:lnTo>
                <a:lnTo>
                  <a:pt x="4868" y="10036"/>
                </a:lnTo>
                <a:lnTo>
                  <a:pt x="4181" y="10370"/>
                </a:lnTo>
                <a:lnTo>
                  <a:pt x="3494" y="10036"/>
                </a:lnTo>
                <a:lnTo>
                  <a:pt x="3980" y="7912"/>
                </a:lnTo>
                <a:lnTo>
                  <a:pt x="3821" y="7650"/>
                </a:lnTo>
                <a:lnTo>
                  <a:pt x="3834" y="7382"/>
                </a:lnTo>
                <a:cubicBezTo>
                  <a:pt x="4136" y="7365"/>
                  <a:pt x="4225" y="7365"/>
                  <a:pt x="4528" y="7382"/>
                </a:cubicBezTo>
                <a:close/>
                <a:moveTo>
                  <a:pt x="4047" y="0"/>
                </a:moveTo>
                <a:lnTo>
                  <a:pt x="10778" y="0"/>
                </a:lnTo>
                <a:cubicBezTo>
                  <a:pt x="10988" y="0"/>
                  <a:pt x="11179" y="86"/>
                  <a:pt x="11318" y="224"/>
                </a:cubicBezTo>
                <a:cubicBezTo>
                  <a:pt x="11457" y="362"/>
                  <a:pt x="11543" y="554"/>
                  <a:pt x="11543" y="764"/>
                </a:cubicBezTo>
                <a:lnTo>
                  <a:pt x="11543" y="4968"/>
                </a:lnTo>
                <a:cubicBezTo>
                  <a:pt x="11543" y="5177"/>
                  <a:pt x="11457" y="5369"/>
                  <a:pt x="11318" y="5507"/>
                </a:cubicBezTo>
                <a:lnTo>
                  <a:pt x="11317" y="5508"/>
                </a:lnTo>
                <a:lnTo>
                  <a:pt x="11317" y="5508"/>
                </a:lnTo>
                <a:cubicBezTo>
                  <a:pt x="11178" y="5646"/>
                  <a:pt x="10988" y="5732"/>
                  <a:pt x="10778" y="5732"/>
                </a:cubicBezTo>
                <a:lnTo>
                  <a:pt x="7802" y="5732"/>
                </a:lnTo>
                <a:lnTo>
                  <a:pt x="6750" y="6559"/>
                </a:lnTo>
                <a:lnTo>
                  <a:pt x="6374" y="6854"/>
                </a:lnTo>
                <a:lnTo>
                  <a:pt x="6446" y="6383"/>
                </a:lnTo>
                <a:lnTo>
                  <a:pt x="6534" y="5808"/>
                </a:lnTo>
                <a:lnTo>
                  <a:pt x="6908" y="5864"/>
                </a:lnTo>
                <a:lnTo>
                  <a:pt x="6892" y="5967"/>
                </a:lnTo>
                <a:lnTo>
                  <a:pt x="8618" y="4611"/>
                </a:lnTo>
                <a:lnTo>
                  <a:pt x="8852" y="4908"/>
                </a:lnTo>
                <a:lnTo>
                  <a:pt x="8284" y="5354"/>
                </a:lnTo>
                <a:lnTo>
                  <a:pt x="10778" y="5354"/>
                </a:lnTo>
                <a:cubicBezTo>
                  <a:pt x="10884" y="5354"/>
                  <a:pt x="10981" y="5311"/>
                  <a:pt x="11051" y="5241"/>
                </a:cubicBezTo>
                <a:lnTo>
                  <a:pt x="11051" y="5241"/>
                </a:lnTo>
                <a:cubicBezTo>
                  <a:pt x="11121" y="5171"/>
                  <a:pt x="11164" y="5074"/>
                  <a:pt x="11164" y="4968"/>
                </a:cubicBezTo>
                <a:lnTo>
                  <a:pt x="11164" y="764"/>
                </a:lnTo>
                <a:cubicBezTo>
                  <a:pt x="11164" y="658"/>
                  <a:pt x="11121" y="561"/>
                  <a:pt x="11051" y="492"/>
                </a:cubicBezTo>
                <a:cubicBezTo>
                  <a:pt x="10980" y="422"/>
                  <a:pt x="10884" y="378"/>
                  <a:pt x="10778" y="378"/>
                </a:cubicBezTo>
                <a:lnTo>
                  <a:pt x="4047" y="378"/>
                </a:lnTo>
                <a:cubicBezTo>
                  <a:pt x="3941" y="378"/>
                  <a:pt x="3844" y="421"/>
                  <a:pt x="3774" y="491"/>
                </a:cubicBezTo>
                <a:cubicBezTo>
                  <a:pt x="3704" y="561"/>
                  <a:pt x="3661" y="658"/>
                  <a:pt x="3661" y="764"/>
                </a:cubicBezTo>
                <a:lnTo>
                  <a:pt x="3661" y="1039"/>
                </a:lnTo>
                <a:lnTo>
                  <a:pt x="3283" y="1039"/>
                </a:lnTo>
                <a:lnTo>
                  <a:pt x="3283" y="764"/>
                </a:lnTo>
                <a:cubicBezTo>
                  <a:pt x="3283" y="554"/>
                  <a:pt x="3368" y="363"/>
                  <a:pt x="3507" y="225"/>
                </a:cubicBezTo>
                <a:lnTo>
                  <a:pt x="3508" y="224"/>
                </a:lnTo>
                <a:cubicBezTo>
                  <a:pt x="3646" y="86"/>
                  <a:pt x="3837" y="0"/>
                  <a:pt x="4047" y="0"/>
                </a:cubicBezTo>
                <a:close/>
                <a:moveTo>
                  <a:pt x="6374" y="3837"/>
                </a:moveTo>
                <a:cubicBezTo>
                  <a:pt x="6504" y="2111"/>
                  <a:pt x="6261" y="1117"/>
                  <a:pt x="4191" y="1394"/>
                </a:cubicBezTo>
                <a:cubicBezTo>
                  <a:pt x="3489" y="1488"/>
                  <a:pt x="2726" y="1282"/>
                  <a:pt x="2291" y="1600"/>
                </a:cubicBezTo>
                <a:cubicBezTo>
                  <a:pt x="1744" y="2117"/>
                  <a:pt x="1705" y="2891"/>
                  <a:pt x="1853" y="3800"/>
                </a:cubicBezTo>
                <a:cubicBezTo>
                  <a:pt x="1821" y="3817"/>
                  <a:pt x="1787" y="3837"/>
                  <a:pt x="1755" y="3860"/>
                </a:cubicBezTo>
                <a:lnTo>
                  <a:pt x="1657" y="3926"/>
                </a:lnTo>
                <a:lnTo>
                  <a:pt x="1655" y="4043"/>
                </a:lnTo>
                <a:cubicBezTo>
                  <a:pt x="1650" y="4346"/>
                  <a:pt x="1688" y="4601"/>
                  <a:pt x="1770" y="4797"/>
                </a:cubicBezTo>
                <a:cubicBezTo>
                  <a:pt x="1844" y="4975"/>
                  <a:pt x="1953" y="5108"/>
                  <a:pt x="2100" y="5187"/>
                </a:cubicBezTo>
                <a:cubicBezTo>
                  <a:pt x="2274" y="5781"/>
                  <a:pt x="2524" y="6226"/>
                  <a:pt x="2836" y="6546"/>
                </a:cubicBezTo>
                <a:cubicBezTo>
                  <a:pt x="3177" y="6895"/>
                  <a:pt x="3588" y="7094"/>
                  <a:pt x="4052" y="7172"/>
                </a:cubicBezTo>
                <a:lnTo>
                  <a:pt x="4093" y="7179"/>
                </a:lnTo>
                <a:lnTo>
                  <a:pt x="4135" y="7170"/>
                </a:lnTo>
                <a:cubicBezTo>
                  <a:pt x="4649" y="7062"/>
                  <a:pt x="5059" y="6854"/>
                  <a:pt x="5386" y="6509"/>
                </a:cubicBezTo>
                <a:cubicBezTo>
                  <a:pt x="5689" y="6188"/>
                  <a:pt x="5916" y="5755"/>
                  <a:pt x="6082" y="5177"/>
                </a:cubicBezTo>
                <a:cubicBezTo>
                  <a:pt x="6223" y="5095"/>
                  <a:pt x="6328" y="4962"/>
                  <a:pt x="6400" y="4785"/>
                </a:cubicBezTo>
                <a:cubicBezTo>
                  <a:pt x="6478" y="4591"/>
                  <a:pt x="6514" y="4340"/>
                  <a:pt x="6509" y="4043"/>
                </a:cubicBezTo>
                <a:lnTo>
                  <a:pt x="6507" y="3926"/>
                </a:lnTo>
                <a:lnTo>
                  <a:pt x="6410" y="3860"/>
                </a:lnTo>
                <a:cubicBezTo>
                  <a:pt x="6398" y="3852"/>
                  <a:pt x="6386" y="3845"/>
                  <a:pt x="6374" y="3837"/>
                </a:cubicBezTo>
                <a:close/>
                <a:moveTo>
                  <a:pt x="1344" y="7170"/>
                </a:moveTo>
                <a:lnTo>
                  <a:pt x="1252" y="7170"/>
                </a:lnTo>
                <a:lnTo>
                  <a:pt x="1182" y="7231"/>
                </a:lnTo>
                <a:cubicBezTo>
                  <a:pt x="686" y="7663"/>
                  <a:pt x="396" y="8294"/>
                  <a:pt x="227" y="8937"/>
                </a:cubicBezTo>
                <a:cubicBezTo>
                  <a:pt x="64" y="9560"/>
                  <a:pt x="15" y="10197"/>
                  <a:pt x="5" y="10667"/>
                </a:cubicBezTo>
                <a:lnTo>
                  <a:pt x="0" y="10916"/>
                </a:lnTo>
                <a:lnTo>
                  <a:pt x="249" y="10916"/>
                </a:lnTo>
                <a:lnTo>
                  <a:pt x="7951" y="10916"/>
                </a:lnTo>
                <a:lnTo>
                  <a:pt x="8170" y="10916"/>
                </a:lnTo>
                <a:lnTo>
                  <a:pt x="8193" y="10698"/>
                </a:lnTo>
                <a:cubicBezTo>
                  <a:pt x="8254" y="10132"/>
                  <a:pt x="8158" y="9416"/>
                  <a:pt x="7947" y="8759"/>
                </a:cubicBezTo>
                <a:cubicBezTo>
                  <a:pt x="7746" y="8132"/>
                  <a:pt x="7438" y="7550"/>
                  <a:pt x="7059" y="7193"/>
                </a:cubicBezTo>
                <a:lnTo>
                  <a:pt x="6985" y="7122"/>
                </a:lnTo>
                <a:lnTo>
                  <a:pt x="6884" y="7125"/>
                </a:lnTo>
                <a:lnTo>
                  <a:pt x="5702" y="7166"/>
                </a:lnTo>
                <a:lnTo>
                  <a:pt x="5702" y="7653"/>
                </a:lnTo>
                <a:lnTo>
                  <a:pt x="6795" y="7616"/>
                </a:lnTo>
                <a:cubicBezTo>
                  <a:pt x="7080" y="7920"/>
                  <a:pt x="7319" y="8393"/>
                  <a:pt x="7484" y="8908"/>
                </a:cubicBezTo>
                <a:cubicBezTo>
                  <a:pt x="7648" y="9419"/>
                  <a:pt x="7736" y="9966"/>
                  <a:pt x="7723" y="10427"/>
                </a:cubicBezTo>
                <a:lnTo>
                  <a:pt x="501" y="10427"/>
                </a:lnTo>
                <a:cubicBezTo>
                  <a:pt x="521" y="10024"/>
                  <a:pt x="573" y="9536"/>
                  <a:pt x="699" y="9059"/>
                </a:cubicBezTo>
                <a:cubicBezTo>
                  <a:pt x="837" y="8530"/>
                  <a:pt x="1065" y="8016"/>
                  <a:pt x="1436" y="7658"/>
                </a:cubicBezTo>
                <a:lnTo>
                  <a:pt x="2428" y="7667"/>
                </a:lnTo>
                <a:lnTo>
                  <a:pt x="2428" y="7180"/>
                </a:lnTo>
                <a:lnTo>
                  <a:pt x="1344" y="7170"/>
                </a:lnTo>
                <a:close/>
                <a:moveTo>
                  <a:pt x="8845" y="3183"/>
                </a:moveTo>
                <a:lnTo>
                  <a:pt x="8845" y="3471"/>
                </a:lnTo>
                <a:lnTo>
                  <a:pt x="10421" y="3471"/>
                </a:lnTo>
                <a:lnTo>
                  <a:pt x="10421" y="3183"/>
                </a:lnTo>
                <a:lnTo>
                  <a:pt x="8845" y="3183"/>
                </a:lnTo>
                <a:close/>
                <a:moveTo>
                  <a:pt x="7181" y="3183"/>
                </a:moveTo>
                <a:lnTo>
                  <a:pt x="7181" y="3471"/>
                </a:lnTo>
                <a:lnTo>
                  <a:pt x="8595" y="3471"/>
                </a:lnTo>
                <a:lnTo>
                  <a:pt x="8595" y="3183"/>
                </a:lnTo>
                <a:lnTo>
                  <a:pt x="7181" y="3183"/>
                </a:lnTo>
                <a:close/>
                <a:moveTo>
                  <a:pt x="9626" y="2209"/>
                </a:moveTo>
                <a:lnTo>
                  <a:pt x="9626" y="2497"/>
                </a:lnTo>
                <a:lnTo>
                  <a:pt x="10421" y="2497"/>
                </a:lnTo>
                <a:lnTo>
                  <a:pt x="10421" y="2209"/>
                </a:lnTo>
                <a:lnTo>
                  <a:pt x="9626" y="2209"/>
                </a:lnTo>
                <a:close/>
                <a:moveTo>
                  <a:pt x="8988" y="2209"/>
                </a:moveTo>
                <a:lnTo>
                  <a:pt x="8988" y="2497"/>
                </a:lnTo>
                <a:lnTo>
                  <a:pt x="9308" y="2497"/>
                </a:lnTo>
                <a:lnTo>
                  <a:pt x="9308" y="2209"/>
                </a:lnTo>
                <a:lnTo>
                  <a:pt x="8988" y="2209"/>
                </a:lnTo>
                <a:close/>
                <a:moveTo>
                  <a:pt x="8063" y="2209"/>
                </a:moveTo>
                <a:lnTo>
                  <a:pt x="8063" y="2497"/>
                </a:lnTo>
                <a:lnTo>
                  <a:pt x="8701" y="2497"/>
                </a:lnTo>
                <a:lnTo>
                  <a:pt x="8701" y="2209"/>
                </a:lnTo>
                <a:lnTo>
                  <a:pt x="8063" y="2209"/>
                </a:lnTo>
                <a:close/>
                <a:moveTo>
                  <a:pt x="7181" y="2209"/>
                </a:moveTo>
                <a:lnTo>
                  <a:pt x="7181" y="2497"/>
                </a:lnTo>
                <a:lnTo>
                  <a:pt x="7819" y="2497"/>
                </a:lnTo>
                <a:lnTo>
                  <a:pt x="7819" y="2209"/>
                </a:lnTo>
                <a:lnTo>
                  <a:pt x="7181" y="2209"/>
                </a:lnTo>
                <a:close/>
                <a:moveTo>
                  <a:pt x="7181" y="1308"/>
                </a:moveTo>
                <a:lnTo>
                  <a:pt x="7181" y="1596"/>
                </a:lnTo>
                <a:lnTo>
                  <a:pt x="10421" y="1596"/>
                </a:lnTo>
                <a:lnTo>
                  <a:pt x="10421" y="1308"/>
                </a:lnTo>
                <a:lnTo>
                  <a:pt x="7181" y="1308"/>
                </a:lnTo>
                <a:close/>
                <a:moveTo>
                  <a:pt x="2113" y="4256"/>
                </a:moveTo>
                <a:cubicBezTo>
                  <a:pt x="2123" y="4403"/>
                  <a:pt x="2148" y="4526"/>
                  <a:pt x="2188" y="4623"/>
                </a:cubicBezTo>
                <a:cubicBezTo>
                  <a:pt x="2229" y="4721"/>
                  <a:pt x="2284" y="4784"/>
                  <a:pt x="2354" y="4806"/>
                </a:cubicBezTo>
                <a:lnTo>
                  <a:pt x="2474" y="4843"/>
                </a:lnTo>
                <a:lnTo>
                  <a:pt x="2507" y="4964"/>
                </a:lnTo>
                <a:cubicBezTo>
                  <a:pt x="2661" y="5532"/>
                  <a:pt x="2883" y="5946"/>
                  <a:pt x="3161" y="6231"/>
                </a:cubicBezTo>
                <a:cubicBezTo>
                  <a:pt x="3420" y="6496"/>
                  <a:pt x="3731" y="6651"/>
                  <a:pt x="4085" y="6718"/>
                </a:cubicBezTo>
                <a:cubicBezTo>
                  <a:pt x="4487" y="6627"/>
                  <a:pt x="4806" y="6462"/>
                  <a:pt x="5058" y="6197"/>
                </a:cubicBezTo>
                <a:cubicBezTo>
                  <a:pt x="5324" y="5915"/>
                  <a:pt x="5523" y="5513"/>
                  <a:pt x="5672" y="4959"/>
                </a:cubicBezTo>
                <a:lnTo>
                  <a:pt x="5703" y="4844"/>
                </a:lnTo>
                <a:lnTo>
                  <a:pt x="5816" y="4804"/>
                </a:lnTo>
                <a:cubicBezTo>
                  <a:pt x="5885" y="4780"/>
                  <a:pt x="5939" y="4715"/>
                  <a:pt x="5979" y="4617"/>
                </a:cubicBezTo>
                <a:cubicBezTo>
                  <a:pt x="6018" y="4521"/>
                  <a:pt x="6042" y="4400"/>
                  <a:pt x="6052" y="4257"/>
                </a:cubicBezTo>
                <a:cubicBezTo>
                  <a:pt x="5986" y="4258"/>
                  <a:pt x="5919" y="4259"/>
                  <a:pt x="5842" y="4269"/>
                </a:cubicBezTo>
                <a:lnTo>
                  <a:pt x="5812" y="4166"/>
                </a:lnTo>
                <a:lnTo>
                  <a:pt x="5747" y="4170"/>
                </a:lnTo>
                <a:lnTo>
                  <a:pt x="5710" y="3973"/>
                </a:lnTo>
                <a:cubicBezTo>
                  <a:pt x="5681" y="3820"/>
                  <a:pt x="5637" y="3677"/>
                  <a:pt x="5579" y="3546"/>
                </a:cubicBezTo>
                <a:cubicBezTo>
                  <a:pt x="5406" y="3619"/>
                  <a:pt x="5212" y="3485"/>
                  <a:pt x="5037" y="3384"/>
                </a:cubicBezTo>
                <a:lnTo>
                  <a:pt x="4948" y="3662"/>
                </a:lnTo>
                <a:lnTo>
                  <a:pt x="4805" y="3643"/>
                </a:lnTo>
                <a:lnTo>
                  <a:pt x="4824" y="3474"/>
                </a:lnTo>
                <a:lnTo>
                  <a:pt x="4673" y="3716"/>
                </a:lnTo>
                <a:lnTo>
                  <a:pt x="4539" y="3689"/>
                </a:lnTo>
                <a:lnTo>
                  <a:pt x="4671" y="3330"/>
                </a:lnTo>
                <a:lnTo>
                  <a:pt x="4671" y="3330"/>
                </a:lnTo>
                <a:cubicBezTo>
                  <a:pt x="3932" y="3986"/>
                  <a:pt x="3068" y="3944"/>
                  <a:pt x="2586" y="3577"/>
                </a:cubicBezTo>
                <a:cubicBezTo>
                  <a:pt x="2570" y="3614"/>
                  <a:pt x="2556" y="3653"/>
                  <a:pt x="2543" y="3692"/>
                </a:cubicBezTo>
                <a:cubicBezTo>
                  <a:pt x="2509" y="3825"/>
                  <a:pt x="2472" y="3998"/>
                  <a:pt x="2439" y="4130"/>
                </a:cubicBezTo>
                <a:lnTo>
                  <a:pt x="2430" y="4178"/>
                </a:lnTo>
                <a:lnTo>
                  <a:pt x="2427" y="4177"/>
                </a:lnTo>
                <a:cubicBezTo>
                  <a:pt x="2419" y="4204"/>
                  <a:pt x="2413" y="4227"/>
                  <a:pt x="2406" y="4248"/>
                </a:cubicBezTo>
                <a:cubicBezTo>
                  <a:pt x="2346" y="4208"/>
                  <a:pt x="2223" y="4239"/>
                  <a:pt x="2113" y="4256"/>
                </a:cubicBezTo>
                <a:close/>
              </a:path>
            </a:pathLst>
          </a:custGeom>
          <a:solidFill>
            <a:srgbClr val="F2F2F2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60CDED5-CD35-6A31-0C91-99658A2FDB4E}"/>
              </a:ext>
            </a:extLst>
          </p:cNvPr>
          <p:cNvSpPr/>
          <p:nvPr/>
        </p:nvSpPr>
        <p:spPr>
          <a:xfrm>
            <a:off x="6499833" y="4165797"/>
            <a:ext cx="536448" cy="597332"/>
          </a:xfrm>
          <a:custGeom>
            <a:avLst/>
            <a:gdLst/>
            <a:ahLst/>
            <a:cxnLst/>
            <a:rect l="l" t="t" r="r" b="b"/>
            <a:pathLst>
              <a:path w="543424" h="605099">
                <a:moveTo>
                  <a:pt x="128288" y="453524"/>
                </a:moveTo>
                <a:lnTo>
                  <a:pt x="309923" y="453524"/>
                </a:lnTo>
                <a:lnTo>
                  <a:pt x="309923" y="485420"/>
                </a:lnTo>
                <a:lnTo>
                  <a:pt x="128288" y="485420"/>
                </a:lnTo>
                <a:close/>
                <a:moveTo>
                  <a:pt x="128288" y="401165"/>
                </a:moveTo>
                <a:lnTo>
                  <a:pt x="414995" y="401165"/>
                </a:lnTo>
                <a:lnTo>
                  <a:pt x="414995" y="432919"/>
                </a:lnTo>
                <a:lnTo>
                  <a:pt x="128288" y="432919"/>
                </a:lnTo>
                <a:close/>
                <a:moveTo>
                  <a:pt x="128288" y="347464"/>
                </a:moveTo>
                <a:lnTo>
                  <a:pt x="414995" y="347464"/>
                </a:lnTo>
                <a:lnTo>
                  <a:pt x="414995" y="379218"/>
                </a:lnTo>
                <a:lnTo>
                  <a:pt x="128288" y="379218"/>
                </a:lnTo>
                <a:close/>
                <a:moveTo>
                  <a:pt x="128288" y="293764"/>
                </a:moveTo>
                <a:lnTo>
                  <a:pt x="414995" y="293764"/>
                </a:lnTo>
                <a:lnTo>
                  <a:pt x="414995" y="325660"/>
                </a:lnTo>
                <a:lnTo>
                  <a:pt x="128288" y="325660"/>
                </a:lnTo>
                <a:close/>
                <a:moveTo>
                  <a:pt x="128288" y="240064"/>
                </a:moveTo>
                <a:lnTo>
                  <a:pt x="414995" y="240064"/>
                </a:lnTo>
                <a:lnTo>
                  <a:pt x="414995" y="271960"/>
                </a:lnTo>
                <a:lnTo>
                  <a:pt x="128288" y="271960"/>
                </a:lnTo>
                <a:close/>
                <a:moveTo>
                  <a:pt x="110286" y="113001"/>
                </a:moveTo>
                <a:cubicBezTo>
                  <a:pt x="75396" y="115507"/>
                  <a:pt x="47794" y="144742"/>
                  <a:pt x="47794" y="180181"/>
                </a:cubicBezTo>
                <a:lnTo>
                  <a:pt x="47794" y="489950"/>
                </a:lnTo>
                <a:cubicBezTo>
                  <a:pt x="47794" y="527180"/>
                  <a:pt x="78024" y="557369"/>
                  <a:pt x="115304" y="557369"/>
                </a:cubicBezTo>
                <a:lnTo>
                  <a:pt x="428000" y="557369"/>
                </a:lnTo>
                <a:cubicBezTo>
                  <a:pt x="465280" y="557369"/>
                  <a:pt x="495630" y="527180"/>
                  <a:pt x="495630" y="489950"/>
                </a:cubicBezTo>
                <a:lnTo>
                  <a:pt x="495630" y="180181"/>
                </a:lnTo>
                <a:cubicBezTo>
                  <a:pt x="495630" y="144742"/>
                  <a:pt x="468028" y="115507"/>
                  <a:pt x="433138" y="113001"/>
                </a:cubicBezTo>
                <a:lnTo>
                  <a:pt x="433138" y="125769"/>
                </a:lnTo>
                <a:lnTo>
                  <a:pt x="110286" y="125769"/>
                </a:lnTo>
                <a:close/>
                <a:moveTo>
                  <a:pt x="234193" y="0"/>
                </a:moveTo>
                <a:lnTo>
                  <a:pt x="309111" y="0"/>
                </a:lnTo>
                <a:cubicBezTo>
                  <a:pt x="318909" y="0"/>
                  <a:pt x="326676" y="7875"/>
                  <a:pt x="326676" y="17541"/>
                </a:cubicBezTo>
                <a:lnTo>
                  <a:pt x="326676" y="24342"/>
                </a:lnTo>
                <a:lnTo>
                  <a:pt x="381640" y="24342"/>
                </a:lnTo>
                <a:cubicBezTo>
                  <a:pt x="406373" y="24342"/>
                  <a:pt x="427044" y="41764"/>
                  <a:pt x="431943" y="65152"/>
                </a:cubicBezTo>
                <a:cubicBezTo>
                  <a:pt x="493718" y="67180"/>
                  <a:pt x="543424" y="118013"/>
                  <a:pt x="543424" y="180181"/>
                </a:cubicBezTo>
                <a:lnTo>
                  <a:pt x="543424" y="489950"/>
                </a:lnTo>
                <a:cubicBezTo>
                  <a:pt x="543424" y="553431"/>
                  <a:pt x="491687" y="605099"/>
                  <a:pt x="428000" y="605099"/>
                </a:cubicBezTo>
                <a:lnTo>
                  <a:pt x="115304" y="605099"/>
                </a:lnTo>
                <a:cubicBezTo>
                  <a:pt x="51737" y="605099"/>
                  <a:pt x="0" y="553431"/>
                  <a:pt x="0" y="489950"/>
                </a:cubicBezTo>
                <a:lnTo>
                  <a:pt x="0" y="180181"/>
                </a:lnTo>
                <a:cubicBezTo>
                  <a:pt x="0" y="118013"/>
                  <a:pt x="49587" y="67180"/>
                  <a:pt x="111361" y="65152"/>
                </a:cubicBezTo>
                <a:cubicBezTo>
                  <a:pt x="116260" y="41764"/>
                  <a:pt x="136932" y="24342"/>
                  <a:pt x="161785" y="24342"/>
                </a:cubicBezTo>
                <a:lnTo>
                  <a:pt x="216629" y="24342"/>
                </a:lnTo>
                <a:lnTo>
                  <a:pt x="216629" y="17541"/>
                </a:lnTo>
                <a:cubicBezTo>
                  <a:pt x="216629" y="7875"/>
                  <a:pt x="224515" y="0"/>
                  <a:pt x="234193" y="0"/>
                </a:cubicBezTo>
                <a:close/>
              </a:path>
            </a:pathLst>
          </a:custGeom>
          <a:solidFill>
            <a:srgbClr val="F2F2F2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50777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9B62A35-6570-1E98-10A6-B17306FA3B14}"/>
              </a:ext>
            </a:extLst>
          </p:cNvPr>
          <p:cNvSpPr txBox="1">
            <a:spLocks/>
          </p:cNvSpPr>
          <p:nvPr/>
        </p:nvSpPr>
        <p:spPr>
          <a:xfrm>
            <a:off x="660400" y="2459884"/>
            <a:ext cx="10858500" cy="701731"/>
          </a:xfrm>
          <a:prstGeom prst="rect">
            <a:avLst/>
          </a:prstGeom>
        </p:spPr>
        <p:txBody>
          <a:bodyPr vert="horz" lIns="91440" tIns="45720" rIns="91440" bIns="45720" anchor="b">
            <a:sp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4400" b="1">
                <a:solidFill>
                  <a:srgbClr val="FFFFFF"/>
                </a:solidFill>
                <a:latin typeface="微软雅黑"/>
                <a:ea typeface="微软雅黑"/>
              </a:rPr>
              <a:t>Thank you for watching.</a:t>
            </a:r>
            <a:endParaRPr lang="zh-CN" altLang="en-US" sz="44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4280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E8D5D0B-DDC2-8B4A-BCD1-A2A2F7CF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53" y="3710599"/>
            <a:ext cx="4844256" cy="535531"/>
          </a:xfrm>
        </p:spPr>
        <p:txBody>
          <a:bodyPr vert="horz" lIns="91440" tIns="45720" rIns="91440" bIns="45720" anchor="t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Introduction to Breast Cancer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E82BD8D-5033-D51F-3B5B-00F8E4D53302}"/>
              </a:ext>
            </a:extLst>
          </p:cNvPr>
          <p:cNvSpPr txBox="1"/>
          <p:nvPr/>
        </p:nvSpPr>
        <p:spPr>
          <a:xfrm>
            <a:off x="1123253" y="2264049"/>
            <a:ext cx="2965862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800" b="1" i="0" u="none" spc="100" baseline="0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83320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6DF02D8-B163-208C-8697-17815721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The Importance of Early Detection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C893D717-69FF-6822-5292-F2DCFB1AD756}"/>
              </a:ext>
            </a:extLst>
          </p:cNvPr>
          <p:cNvSpPr/>
          <p:nvPr/>
        </p:nvSpPr>
        <p:spPr>
          <a:xfrm>
            <a:off x="0" y="2632247"/>
            <a:ext cx="12190413" cy="1311246"/>
          </a:xfrm>
          <a:prstGeom prst="rect">
            <a:avLst/>
          </a:prstGeom>
          <a:solidFill>
            <a:srgbClr val="677FE6">
              <a:alpha val="50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B234FE3E-56E0-5A8F-64BA-0DD18354EB6E}"/>
              </a:ext>
            </a:extLst>
          </p:cNvPr>
          <p:cNvSpPr txBox="1"/>
          <p:nvPr/>
        </p:nvSpPr>
        <p:spPr>
          <a:xfrm>
            <a:off x="1121209" y="4616384"/>
            <a:ext cx="3424502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Breast cancer is a leading cause of cancer-related deaths worldwide; therefore, early detection significantly improves treatment outcomes and survival rates.</a:t>
            </a:r>
            <a:endParaRPr lang="en-US" sz="1100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384FB0ED-E632-EF52-E991-9C7168BAF6C6}"/>
              </a:ext>
            </a:extLst>
          </p:cNvPr>
          <p:cNvSpPr txBox="1"/>
          <p:nvPr/>
        </p:nvSpPr>
        <p:spPr>
          <a:xfrm>
            <a:off x="1212567" y="4120334"/>
            <a:ext cx="333314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Global Impact of Breast Cancer</a:t>
            </a:r>
            <a:endParaRPr lang="en-US" sz="1100" dirty="0"/>
          </a:p>
        </p:txBody>
      </p:sp>
      <p:cxnSp>
        <p:nvCxnSpPr>
          <p:cNvPr id="11" name="Connector 9">
            <a:extLst>
              <a:ext uri="{FF2B5EF4-FFF2-40B4-BE49-F238E27FC236}">
                <a16:creationId xmlns:a16="http://schemas.microsoft.com/office/drawing/2014/main" id="{F482B480-26F6-E905-02F2-B46AE0FBCA5D}"/>
              </a:ext>
            </a:extLst>
          </p:cNvPr>
          <p:cNvCxnSpPr/>
          <p:nvPr/>
        </p:nvCxnSpPr>
        <p:spPr>
          <a:xfrm>
            <a:off x="1208692" y="4532006"/>
            <a:ext cx="2528265" cy="0"/>
          </a:xfrm>
          <a:prstGeom prst="line">
            <a:avLst/>
          </a:prstGeom>
          <a:ln w="38100" cap="flat" cmpd="sng">
            <a:solidFill>
              <a:srgbClr val="FFFFFF">
                <a:lumMod val="85000"/>
              </a:srgbClr>
            </a:solidFill>
            <a:prstDash val="solid"/>
          </a:ln>
        </p:spPr>
      </p:cxnSp>
      <p:sp>
        <p:nvSpPr>
          <p:cNvPr id="12" name="TextBox 10">
            <a:extLst>
              <a:ext uri="{FF2B5EF4-FFF2-40B4-BE49-F238E27FC236}">
                <a16:creationId xmlns:a16="http://schemas.microsoft.com/office/drawing/2014/main" id="{403BE326-FB9B-6A7A-A37F-FF8DC5294D83}"/>
              </a:ext>
            </a:extLst>
          </p:cNvPr>
          <p:cNvSpPr txBox="1"/>
          <p:nvPr/>
        </p:nvSpPr>
        <p:spPr>
          <a:xfrm>
            <a:off x="4729015" y="4615121"/>
            <a:ext cx="3284962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Accurate and timely diagnosis remains challenging due to the complexity of breast cancer and the variability in tumor characteristics.</a:t>
            </a:r>
            <a:endParaRPr lang="en-US" sz="110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0FC082FA-6A27-0181-02A7-74C4AA75CE6C}"/>
              </a:ext>
            </a:extLst>
          </p:cNvPr>
          <p:cNvSpPr txBox="1"/>
          <p:nvPr/>
        </p:nvSpPr>
        <p:spPr>
          <a:xfrm>
            <a:off x="4731877" y="4119070"/>
            <a:ext cx="328209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Challenges in Diagnosis</a:t>
            </a:r>
            <a:endParaRPr lang="en-US" sz="1100"/>
          </a:p>
        </p:txBody>
      </p:sp>
      <p:cxnSp>
        <p:nvCxnSpPr>
          <p:cNvPr id="14" name="Connector 12">
            <a:extLst>
              <a:ext uri="{FF2B5EF4-FFF2-40B4-BE49-F238E27FC236}">
                <a16:creationId xmlns:a16="http://schemas.microsoft.com/office/drawing/2014/main" id="{B51A7052-2784-9A4F-898C-14F6284E1EEB}"/>
              </a:ext>
            </a:extLst>
          </p:cNvPr>
          <p:cNvCxnSpPr/>
          <p:nvPr/>
        </p:nvCxnSpPr>
        <p:spPr>
          <a:xfrm>
            <a:off x="4833809" y="4530743"/>
            <a:ext cx="2528265" cy="0"/>
          </a:xfrm>
          <a:prstGeom prst="line">
            <a:avLst/>
          </a:prstGeom>
          <a:ln w="38100" cap="flat" cmpd="sng">
            <a:solidFill>
              <a:srgbClr val="FFFFFF">
                <a:lumMod val="85000"/>
              </a:srgbClr>
            </a:solidFill>
            <a:prstDash val="solid"/>
          </a:ln>
        </p:spPr>
      </p:cxnSp>
      <p:sp>
        <p:nvSpPr>
          <p:cNvPr id="15" name="TextBox 13">
            <a:extLst>
              <a:ext uri="{FF2B5EF4-FFF2-40B4-BE49-F238E27FC236}">
                <a16:creationId xmlns:a16="http://schemas.microsoft.com/office/drawing/2014/main" id="{2C6FFFB7-0E87-F117-578C-206013FA114D}"/>
              </a:ext>
            </a:extLst>
          </p:cNvPr>
          <p:cNvSpPr txBox="1"/>
          <p:nvPr/>
        </p:nvSpPr>
        <p:spPr>
          <a:xfrm>
            <a:off x="8363177" y="4616384"/>
            <a:ext cx="3157311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This project aims to develop a highly accurate and interpretable model for early breast cancer diagnosis using machine learning techniques.</a:t>
            </a:r>
            <a:endParaRPr lang="en-US" sz="11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13CCF65D-91C7-9838-F1B1-FA39BA536C69}"/>
              </a:ext>
            </a:extLst>
          </p:cNvPr>
          <p:cNvSpPr txBox="1"/>
          <p:nvPr/>
        </p:nvSpPr>
        <p:spPr>
          <a:xfrm>
            <a:off x="8348727" y="4120334"/>
            <a:ext cx="3172553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Project Overview</a:t>
            </a:r>
            <a:endParaRPr lang="en-US" sz="1100"/>
          </a:p>
        </p:txBody>
      </p:sp>
      <p:cxnSp>
        <p:nvCxnSpPr>
          <p:cNvPr id="17" name="Connector 15">
            <a:extLst>
              <a:ext uri="{FF2B5EF4-FFF2-40B4-BE49-F238E27FC236}">
                <a16:creationId xmlns:a16="http://schemas.microsoft.com/office/drawing/2014/main" id="{DBB49C69-9DD6-D9DD-8FB9-6960E19A2384}"/>
              </a:ext>
            </a:extLst>
          </p:cNvPr>
          <p:cNvCxnSpPr/>
          <p:nvPr/>
        </p:nvCxnSpPr>
        <p:spPr>
          <a:xfrm>
            <a:off x="8450657" y="4532006"/>
            <a:ext cx="2528265" cy="0"/>
          </a:xfrm>
          <a:prstGeom prst="line">
            <a:avLst/>
          </a:prstGeom>
          <a:ln w="38100" cap="flat" cmpd="sng">
            <a:solidFill>
              <a:srgbClr val="FFFFFF">
                <a:lumMod val="85000"/>
              </a:srgbClr>
            </a:solidFill>
            <a:prstDash val="solid"/>
          </a:ln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24EE044-0041-B342-3AF2-C202A3D1F79A}"/>
              </a:ext>
            </a:extLst>
          </p:cNvPr>
          <p:cNvSpPr/>
          <p:nvPr/>
        </p:nvSpPr>
        <p:spPr>
          <a:xfrm>
            <a:off x="1367369" y="1205541"/>
            <a:ext cx="2523250" cy="25936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47C0BE-E134-FE1A-432D-FF4AB3702482}"/>
              </a:ext>
            </a:extLst>
          </p:cNvPr>
          <p:cNvSpPr/>
          <p:nvPr/>
        </p:nvSpPr>
        <p:spPr>
          <a:xfrm>
            <a:off x="4986670" y="1101819"/>
            <a:ext cx="2523250" cy="25936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146FAC-6A04-EB24-09C5-E7D4D3C7E0E2}"/>
              </a:ext>
            </a:extLst>
          </p:cNvPr>
          <p:cNvSpPr/>
          <p:nvPr/>
        </p:nvSpPr>
        <p:spPr>
          <a:xfrm>
            <a:off x="8605972" y="1120003"/>
            <a:ext cx="2523250" cy="25968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4948AC09-093E-AB77-63B3-A5E7FEA4B8D5}"/>
              </a:ext>
            </a:extLst>
          </p:cNvPr>
          <p:cNvSpPr/>
          <p:nvPr/>
        </p:nvSpPr>
        <p:spPr>
          <a:xfrm>
            <a:off x="6716458" y="3005337"/>
            <a:ext cx="822638" cy="822638"/>
          </a:xfrm>
          <a:prstGeom prst="ellipse">
            <a:avLst/>
          </a:prstGeom>
          <a:solidFill>
            <a:schemeClr val="accent1">
              <a:alpha val="60000"/>
              <a:lumMod val="20000"/>
              <a:lumOff val="8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22DABE67-C103-59CD-86E7-8EB0C6F89179}"/>
              </a:ext>
            </a:extLst>
          </p:cNvPr>
          <p:cNvSpPr/>
          <p:nvPr/>
        </p:nvSpPr>
        <p:spPr>
          <a:xfrm>
            <a:off x="3165191" y="3005337"/>
            <a:ext cx="822638" cy="822638"/>
          </a:xfrm>
          <a:prstGeom prst="ellipse">
            <a:avLst/>
          </a:prstGeom>
          <a:solidFill>
            <a:schemeClr val="accent1">
              <a:alpha val="60000"/>
              <a:lumMod val="20000"/>
              <a:lumOff val="8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22" name="AutoShape 20">
            <a:extLst>
              <a:ext uri="{FF2B5EF4-FFF2-40B4-BE49-F238E27FC236}">
                <a16:creationId xmlns:a16="http://schemas.microsoft.com/office/drawing/2014/main" id="{3C8E7B0C-E812-0297-B164-19BA775BD052}"/>
              </a:ext>
            </a:extLst>
          </p:cNvPr>
          <p:cNvSpPr/>
          <p:nvPr/>
        </p:nvSpPr>
        <p:spPr>
          <a:xfrm>
            <a:off x="10407153" y="3005339"/>
            <a:ext cx="822638" cy="822638"/>
          </a:xfrm>
          <a:prstGeom prst="ellipse">
            <a:avLst/>
          </a:prstGeom>
          <a:solidFill>
            <a:schemeClr val="accent1">
              <a:alpha val="60000"/>
              <a:lumMod val="20000"/>
              <a:lumOff val="80000"/>
            </a:scheme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BA87AF1-334F-FBB3-15D5-386B817E7B33}"/>
              </a:ext>
            </a:extLst>
          </p:cNvPr>
          <p:cNvSpPr txBox="1"/>
          <p:nvPr/>
        </p:nvSpPr>
        <p:spPr>
          <a:xfrm>
            <a:off x="6905370" y="3246101"/>
            <a:ext cx="828988" cy="3385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000000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42B6CC30-7F7A-F186-A6B6-AC04CC417F91}"/>
              </a:ext>
            </a:extLst>
          </p:cNvPr>
          <p:cNvSpPr txBox="1"/>
          <p:nvPr/>
        </p:nvSpPr>
        <p:spPr>
          <a:xfrm>
            <a:off x="10614511" y="3246101"/>
            <a:ext cx="828988" cy="3385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000000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A2849F4-419C-0E98-12CE-997B71DAD72C}"/>
              </a:ext>
            </a:extLst>
          </p:cNvPr>
          <p:cNvSpPr txBox="1"/>
          <p:nvPr/>
        </p:nvSpPr>
        <p:spPr>
          <a:xfrm>
            <a:off x="3375908" y="3247378"/>
            <a:ext cx="828988" cy="3385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600" b="1" i="0" u="none" baseline="0">
                <a:solidFill>
                  <a:srgbClr val="000000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5578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690013E-DCD9-F307-F1A3-EB4960EE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Project Goals and Objectives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DC85627-5CF4-93A9-AACF-C47203A14FDD}"/>
              </a:ext>
            </a:extLst>
          </p:cNvPr>
          <p:cNvSpPr txBox="1"/>
          <p:nvPr/>
        </p:nvSpPr>
        <p:spPr>
          <a:xfrm>
            <a:off x="8162650" y="3554552"/>
            <a:ext cx="3160309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A robust data mining pipeline, a well-trained classification model, and an interpretability report explaining the model's predictions.</a:t>
            </a:r>
            <a:endParaRPr lang="en-US" sz="110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6BF131F-7707-C593-E3DF-FB07C6D182A9}"/>
              </a:ext>
            </a:extLst>
          </p:cNvPr>
          <p:cNvSpPr txBox="1"/>
          <p:nvPr/>
        </p:nvSpPr>
        <p:spPr>
          <a:xfrm>
            <a:off x="8162650" y="3077147"/>
            <a:ext cx="316030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i="0" u="none" baseline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Deliverables</a:t>
            </a:r>
            <a:endParaRPr lang="en-US" sz="11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F3A44F4-2E52-5F4B-5B7D-0E6D8DCE0EAF}"/>
              </a:ext>
            </a:extLst>
          </p:cNvPr>
          <p:cNvSpPr/>
          <p:nvPr/>
        </p:nvSpPr>
        <p:spPr>
          <a:xfrm>
            <a:off x="8266302" y="2408906"/>
            <a:ext cx="258614" cy="35983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403" y="112293"/>
                </a:moveTo>
                <a:lnTo>
                  <a:pt x="75403" y="112293"/>
                </a:lnTo>
                <a:cubicBezTo>
                  <a:pt x="75403" y="114770"/>
                  <a:pt x="78044" y="117247"/>
                  <a:pt x="80684" y="117247"/>
                </a:cubicBezTo>
                <a:cubicBezTo>
                  <a:pt x="109144" y="119724"/>
                  <a:pt x="109144" y="119724"/>
                  <a:pt x="109144" y="119724"/>
                </a:cubicBezTo>
                <a:cubicBezTo>
                  <a:pt x="112078" y="119724"/>
                  <a:pt x="112078" y="117247"/>
                  <a:pt x="114718" y="114770"/>
                </a:cubicBezTo>
                <a:cubicBezTo>
                  <a:pt x="114718" y="92752"/>
                  <a:pt x="114718" y="92752"/>
                  <a:pt x="114718" y="92752"/>
                </a:cubicBezTo>
                <a:cubicBezTo>
                  <a:pt x="78044" y="90275"/>
                  <a:pt x="78044" y="90275"/>
                  <a:pt x="78044" y="90275"/>
                </a:cubicBezTo>
                <a:lnTo>
                  <a:pt x="75403" y="112293"/>
                </a:lnTo>
                <a:close/>
                <a:moveTo>
                  <a:pt x="5281" y="92752"/>
                </a:moveTo>
                <a:lnTo>
                  <a:pt x="5281" y="92752"/>
                </a:lnTo>
                <a:cubicBezTo>
                  <a:pt x="5281" y="114770"/>
                  <a:pt x="5281" y="114770"/>
                  <a:pt x="5281" y="114770"/>
                </a:cubicBezTo>
                <a:cubicBezTo>
                  <a:pt x="5281" y="117247"/>
                  <a:pt x="7921" y="119724"/>
                  <a:pt x="10268" y="119724"/>
                </a:cubicBezTo>
                <a:cubicBezTo>
                  <a:pt x="39022" y="117247"/>
                  <a:pt x="39022" y="117247"/>
                  <a:pt x="39022" y="117247"/>
                </a:cubicBezTo>
                <a:cubicBezTo>
                  <a:pt x="41662" y="117247"/>
                  <a:pt x="44303" y="114770"/>
                  <a:pt x="44303" y="112293"/>
                </a:cubicBezTo>
                <a:cubicBezTo>
                  <a:pt x="41662" y="90275"/>
                  <a:pt x="41662" y="90275"/>
                  <a:pt x="41662" y="90275"/>
                </a:cubicBezTo>
                <a:lnTo>
                  <a:pt x="5281" y="92752"/>
                </a:lnTo>
                <a:close/>
                <a:moveTo>
                  <a:pt x="0" y="56422"/>
                </a:moveTo>
                <a:lnTo>
                  <a:pt x="0" y="56422"/>
                </a:lnTo>
                <a:cubicBezTo>
                  <a:pt x="2640" y="80642"/>
                  <a:pt x="2640" y="80642"/>
                  <a:pt x="2640" y="80642"/>
                </a:cubicBezTo>
                <a:cubicBezTo>
                  <a:pt x="39022" y="75688"/>
                  <a:pt x="39022" y="75688"/>
                  <a:pt x="39022" y="75688"/>
                </a:cubicBezTo>
                <a:cubicBezTo>
                  <a:pt x="39022" y="53944"/>
                  <a:pt x="39022" y="53944"/>
                  <a:pt x="39022" y="53944"/>
                </a:cubicBezTo>
                <a:lnTo>
                  <a:pt x="39022" y="51467"/>
                </a:lnTo>
                <a:cubicBezTo>
                  <a:pt x="39022" y="41834"/>
                  <a:pt x="46943" y="31926"/>
                  <a:pt x="59853" y="31926"/>
                </a:cubicBezTo>
                <a:cubicBezTo>
                  <a:pt x="72762" y="31926"/>
                  <a:pt x="80684" y="41834"/>
                  <a:pt x="80684" y="51467"/>
                </a:cubicBezTo>
                <a:lnTo>
                  <a:pt x="80684" y="53944"/>
                </a:lnTo>
                <a:cubicBezTo>
                  <a:pt x="78044" y="75688"/>
                  <a:pt x="78044" y="75688"/>
                  <a:pt x="78044" y="75688"/>
                </a:cubicBezTo>
                <a:cubicBezTo>
                  <a:pt x="117066" y="80642"/>
                  <a:pt x="117066" y="80642"/>
                  <a:pt x="117066" y="80642"/>
                </a:cubicBezTo>
                <a:cubicBezTo>
                  <a:pt x="119706" y="56422"/>
                  <a:pt x="119706" y="56422"/>
                  <a:pt x="119706" y="56422"/>
                </a:cubicBezTo>
                <a:cubicBezTo>
                  <a:pt x="119706" y="53944"/>
                  <a:pt x="119706" y="53944"/>
                  <a:pt x="119706" y="51467"/>
                </a:cubicBezTo>
                <a:cubicBezTo>
                  <a:pt x="119706" y="22018"/>
                  <a:pt x="93594" y="0"/>
                  <a:pt x="59853" y="0"/>
                </a:cubicBezTo>
                <a:cubicBezTo>
                  <a:pt x="25819" y="0"/>
                  <a:pt x="0" y="22018"/>
                  <a:pt x="0" y="51467"/>
                </a:cubicBezTo>
                <a:cubicBezTo>
                  <a:pt x="0" y="53944"/>
                  <a:pt x="0" y="53944"/>
                  <a:pt x="0" y="5642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anchor="ctr">
            <a:normAutofit/>
          </a:bodyPr>
          <a:lstStyle/>
          <a:p>
            <a:pPr marL="0" marR="0" indent="0" algn="l" fontAlgn="auto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6B945E6-B897-BBDF-76A2-DA5AC6176A8F}"/>
              </a:ext>
            </a:extLst>
          </p:cNvPr>
          <p:cNvSpPr txBox="1"/>
          <p:nvPr/>
        </p:nvSpPr>
        <p:spPr>
          <a:xfrm>
            <a:off x="695325" y="3554552"/>
            <a:ext cx="3160309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To build a reliable classification model that can differentiate between benign and malignant breast tumors with high precision.</a:t>
            </a:r>
            <a:endParaRPr lang="en-US" sz="110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0B74E08D-AF88-82A3-2B26-D932ABEA6A97}"/>
              </a:ext>
            </a:extLst>
          </p:cNvPr>
          <p:cNvSpPr txBox="1"/>
          <p:nvPr/>
        </p:nvSpPr>
        <p:spPr>
          <a:xfrm>
            <a:off x="695325" y="3077147"/>
            <a:ext cx="316030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i="0" u="none" baseline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Main Objective</a:t>
            </a:r>
            <a:endParaRPr lang="en-US" sz="11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D3C95423-101F-3C1C-E71D-402D42E24C4B}"/>
              </a:ext>
            </a:extLst>
          </p:cNvPr>
          <p:cNvSpPr/>
          <p:nvPr/>
        </p:nvSpPr>
        <p:spPr>
          <a:xfrm>
            <a:off x="804307" y="2371807"/>
            <a:ext cx="287588" cy="2973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79" y="45112"/>
                </a:moveTo>
                <a:lnTo>
                  <a:pt x="59879" y="45112"/>
                </a:lnTo>
                <a:cubicBezTo>
                  <a:pt x="49014" y="45112"/>
                  <a:pt x="42736" y="52932"/>
                  <a:pt x="42736" y="66466"/>
                </a:cubicBezTo>
                <a:cubicBezTo>
                  <a:pt x="42736" y="80000"/>
                  <a:pt x="49014" y="87819"/>
                  <a:pt x="59879" y="87819"/>
                </a:cubicBezTo>
                <a:cubicBezTo>
                  <a:pt x="70503" y="87819"/>
                  <a:pt x="77022" y="80000"/>
                  <a:pt x="77022" y="66466"/>
                </a:cubicBezTo>
                <a:cubicBezTo>
                  <a:pt x="77022" y="52932"/>
                  <a:pt x="70503" y="45112"/>
                  <a:pt x="59879" y="45112"/>
                </a:cubicBezTo>
                <a:close/>
                <a:moveTo>
                  <a:pt x="106720" y="21052"/>
                </a:moveTo>
                <a:lnTo>
                  <a:pt x="106720" y="21052"/>
                </a:lnTo>
                <a:cubicBezTo>
                  <a:pt x="93923" y="21052"/>
                  <a:pt x="93923" y="21052"/>
                  <a:pt x="93923" y="21052"/>
                </a:cubicBezTo>
                <a:cubicBezTo>
                  <a:pt x="91750" y="21052"/>
                  <a:pt x="89818" y="21052"/>
                  <a:pt x="87645" y="18345"/>
                </a:cubicBezTo>
                <a:cubicBezTo>
                  <a:pt x="85472" y="2406"/>
                  <a:pt x="85472" y="2406"/>
                  <a:pt x="85472" y="2406"/>
                </a:cubicBezTo>
                <a:cubicBezTo>
                  <a:pt x="83299" y="2406"/>
                  <a:pt x="81126" y="0"/>
                  <a:pt x="78953" y="0"/>
                </a:cubicBezTo>
                <a:cubicBezTo>
                  <a:pt x="38390" y="0"/>
                  <a:pt x="38390" y="0"/>
                  <a:pt x="38390" y="0"/>
                </a:cubicBezTo>
                <a:cubicBezTo>
                  <a:pt x="38390" y="0"/>
                  <a:pt x="36217" y="2406"/>
                  <a:pt x="34285" y="2406"/>
                </a:cubicBezTo>
                <a:cubicBezTo>
                  <a:pt x="29698" y="18345"/>
                  <a:pt x="29698" y="18345"/>
                  <a:pt x="29698" y="18345"/>
                </a:cubicBezTo>
                <a:cubicBezTo>
                  <a:pt x="29698" y="21052"/>
                  <a:pt x="27766" y="21052"/>
                  <a:pt x="25593" y="21052"/>
                </a:cubicBezTo>
                <a:cubicBezTo>
                  <a:pt x="12796" y="21052"/>
                  <a:pt x="12796" y="21052"/>
                  <a:pt x="12796" y="21052"/>
                </a:cubicBezTo>
                <a:cubicBezTo>
                  <a:pt x="4104" y="21052"/>
                  <a:pt x="0" y="29172"/>
                  <a:pt x="0" y="36992"/>
                </a:cubicBezTo>
                <a:cubicBezTo>
                  <a:pt x="0" y="103759"/>
                  <a:pt x="0" y="103759"/>
                  <a:pt x="0" y="103759"/>
                </a:cubicBezTo>
                <a:cubicBezTo>
                  <a:pt x="0" y="111879"/>
                  <a:pt x="4104" y="119699"/>
                  <a:pt x="12796" y="119699"/>
                </a:cubicBezTo>
                <a:cubicBezTo>
                  <a:pt x="106720" y="119699"/>
                  <a:pt x="106720" y="119699"/>
                  <a:pt x="106720" y="119699"/>
                </a:cubicBezTo>
                <a:cubicBezTo>
                  <a:pt x="113480" y="119699"/>
                  <a:pt x="119758" y="111879"/>
                  <a:pt x="119758" y="103759"/>
                </a:cubicBezTo>
                <a:cubicBezTo>
                  <a:pt x="119758" y="36992"/>
                  <a:pt x="119758" y="36992"/>
                  <a:pt x="119758" y="36992"/>
                </a:cubicBezTo>
                <a:cubicBezTo>
                  <a:pt x="119758" y="29172"/>
                  <a:pt x="113480" y="21052"/>
                  <a:pt x="106720" y="21052"/>
                </a:cubicBezTo>
                <a:close/>
                <a:moveTo>
                  <a:pt x="59879" y="103759"/>
                </a:moveTo>
                <a:lnTo>
                  <a:pt x="59879" y="103759"/>
                </a:lnTo>
                <a:cubicBezTo>
                  <a:pt x="42736" y="103759"/>
                  <a:pt x="29698" y="87819"/>
                  <a:pt x="29698" y="66466"/>
                </a:cubicBezTo>
                <a:cubicBezTo>
                  <a:pt x="29698" y="45112"/>
                  <a:pt x="42736" y="29172"/>
                  <a:pt x="59879" y="29172"/>
                </a:cubicBezTo>
                <a:cubicBezTo>
                  <a:pt x="77022" y="29172"/>
                  <a:pt x="89818" y="45112"/>
                  <a:pt x="89818" y="66466"/>
                </a:cubicBezTo>
                <a:cubicBezTo>
                  <a:pt x="89818" y="87819"/>
                  <a:pt x="77022" y="103759"/>
                  <a:pt x="59879" y="103759"/>
                </a:cubicBezTo>
                <a:close/>
                <a:moveTo>
                  <a:pt x="102615" y="47819"/>
                </a:moveTo>
                <a:lnTo>
                  <a:pt x="102615" y="47819"/>
                </a:lnTo>
                <a:cubicBezTo>
                  <a:pt x="100442" y="47819"/>
                  <a:pt x="98269" y="45112"/>
                  <a:pt x="98269" y="42406"/>
                </a:cubicBezTo>
                <a:cubicBezTo>
                  <a:pt x="98269" y="39699"/>
                  <a:pt x="100442" y="36992"/>
                  <a:pt x="102615" y="36992"/>
                </a:cubicBezTo>
                <a:cubicBezTo>
                  <a:pt x="104547" y="36992"/>
                  <a:pt x="106720" y="39699"/>
                  <a:pt x="106720" y="42406"/>
                </a:cubicBezTo>
                <a:cubicBezTo>
                  <a:pt x="106720" y="45112"/>
                  <a:pt x="104547" y="47819"/>
                  <a:pt x="102615" y="4781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anchor="ctr">
            <a:normAutofit fontScale="92500" lnSpcReduction="10000"/>
          </a:bodyPr>
          <a:lstStyle/>
          <a:p>
            <a:pPr marL="0" marR="0" indent="0" algn="l" fontAlgn="auto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AA0454AD-5E55-9195-9A96-386CB88B2797}"/>
              </a:ext>
            </a:extLst>
          </p:cNvPr>
          <p:cNvSpPr txBox="1"/>
          <p:nvPr/>
        </p:nvSpPr>
        <p:spPr>
          <a:xfrm>
            <a:off x="4441658" y="3554552"/>
            <a:ext cx="3160309" cy="1346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Achieving high accuracy, sensitivity, and specificity to minimize diagnostic errors and improve patient care.</a:t>
            </a:r>
            <a:endParaRPr lang="en-US" sz="110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987F2AA4-DC6D-291E-AEB7-1A1AB7C23F4B}"/>
              </a:ext>
            </a:extLst>
          </p:cNvPr>
          <p:cNvSpPr txBox="1"/>
          <p:nvPr/>
        </p:nvSpPr>
        <p:spPr>
          <a:xfrm>
            <a:off x="4441658" y="3077147"/>
            <a:ext cx="316030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i="0" u="none" baseline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Key Performance Indicators</a:t>
            </a:r>
            <a:endParaRPr lang="en-US" sz="11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E3B0AAD-8C28-2418-37DA-0B2E6062B42A}"/>
              </a:ext>
            </a:extLst>
          </p:cNvPr>
          <p:cNvSpPr/>
          <p:nvPr/>
        </p:nvSpPr>
        <p:spPr>
          <a:xfrm>
            <a:off x="4529159" y="2382325"/>
            <a:ext cx="292053" cy="3075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324" y="2895"/>
                </a:moveTo>
                <a:lnTo>
                  <a:pt x="115324" y="2895"/>
                </a:lnTo>
                <a:cubicBezTo>
                  <a:pt x="112727" y="2895"/>
                  <a:pt x="4675" y="51474"/>
                  <a:pt x="2337" y="51474"/>
                </a:cubicBezTo>
                <a:cubicBezTo>
                  <a:pt x="0" y="51474"/>
                  <a:pt x="0" y="54369"/>
                  <a:pt x="2337" y="54369"/>
                </a:cubicBezTo>
                <a:cubicBezTo>
                  <a:pt x="4675" y="56943"/>
                  <a:pt x="25454" y="68525"/>
                  <a:pt x="25454" y="68525"/>
                </a:cubicBezTo>
                <a:lnTo>
                  <a:pt x="25454" y="68525"/>
                </a:lnTo>
                <a:cubicBezTo>
                  <a:pt x="41558" y="73994"/>
                  <a:pt x="41558" y="73994"/>
                  <a:pt x="41558" y="73994"/>
                </a:cubicBezTo>
                <a:cubicBezTo>
                  <a:pt x="41558" y="73994"/>
                  <a:pt x="110389" y="11260"/>
                  <a:pt x="112727" y="11260"/>
                </a:cubicBezTo>
                <a:cubicBezTo>
                  <a:pt x="112727" y="8364"/>
                  <a:pt x="112727" y="11260"/>
                  <a:pt x="112727" y="11260"/>
                </a:cubicBezTo>
                <a:lnTo>
                  <a:pt x="62337" y="79785"/>
                </a:lnTo>
                <a:lnTo>
                  <a:pt x="62337" y="79785"/>
                </a:lnTo>
                <a:cubicBezTo>
                  <a:pt x="59999" y="82680"/>
                  <a:pt x="59999" y="82680"/>
                  <a:pt x="59999" y="82680"/>
                </a:cubicBezTo>
                <a:cubicBezTo>
                  <a:pt x="62337" y="85576"/>
                  <a:pt x="62337" y="85576"/>
                  <a:pt x="62337" y="85576"/>
                </a:cubicBezTo>
                <a:lnTo>
                  <a:pt x="62337" y="85576"/>
                </a:lnTo>
                <a:cubicBezTo>
                  <a:pt x="62337" y="85576"/>
                  <a:pt x="94285" y="105522"/>
                  <a:pt x="94285" y="108418"/>
                </a:cubicBezTo>
                <a:cubicBezTo>
                  <a:pt x="96623" y="108418"/>
                  <a:pt x="98961" y="108418"/>
                  <a:pt x="101298" y="105522"/>
                </a:cubicBezTo>
                <a:cubicBezTo>
                  <a:pt x="101298" y="102627"/>
                  <a:pt x="119740" y="8364"/>
                  <a:pt x="119740" y="5790"/>
                </a:cubicBezTo>
                <a:cubicBezTo>
                  <a:pt x="119740" y="2895"/>
                  <a:pt x="117662" y="0"/>
                  <a:pt x="115324" y="2895"/>
                </a:cubicBezTo>
                <a:close/>
                <a:moveTo>
                  <a:pt x="41558" y="116782"/>
                </a:moveTo>
                <a:lnTo>
                  <a:pt x="41558" y="116782"/>
                </a:lnTo>
                <a:cubicBezTo>
                  <a:pt x="41558" y="119678"/>
                  <a:pt x="41558" y="119678"/>
                  <a:pt x="43896" y="119678"/>
                </a:cubicBezTo>
                <a:cubicBezTo>
                  <a:pt x="43896" y="116782"/>
                  <a:pt x="62337" y="99731"/>
                  <a:pt x="62337" y="99731"/>
                </a:cubicBezTo>
                <a:cubicBezTo>
                  <a:pt x="41558" y="85576"/>
                  <a:pt x="41558" y="85576"/>
                  <a:pt x="41558" y="85576"/>
                </a:cubicBezTo>
                <a:lnTo>
                  <a:pt x="41558" y="116782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anchor="ctr">
            <a:normAutofit lnSpcReduction="10000"/>
          </a:bodyPr>
          <a:lstStyle/>
          <a:p>
            <a:pPr marL="0" marR="0" indent="0" algn="l" fontAlgn="auto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E9B4707-DD9C-33AA-08BC-0E9EC39FA2C5}"/>
              </a:ext>
            </a:extLst>
          </p:cNvPr>
          <p:cNvSpPr txBox="1"/>
          <p:nvPr/>
        </p:nvSpPr>
        <p:spPr>
          <a:xfrm>
            <a:off x="2744250" y="1978976"/>
            <a:ext cx="1436658" cy="16210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e-DE" sz="7500" b="0" i="0" u="none" baseline="0">
                <a:ln/>
                <a:solidFill>
                  <a:srgbClr val="FFFFFF">
                    <a:lumMod val="95000"/>
                  </a:srgbClr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5187DFC2-F5BE-4F2C-C82C-827032D11D73}"/>
              </a:ext>
            </a:extLst>
          </p:cNvPr>
          <p:cNvSpPr txBox="1"/>
          <p:nvPr/>
        </p:nvSpPr>
        <p:spPr>
          <a:xfrm>
            <a:off x="6360118" y="1978976"/>
            <a:ext cx="1436658" cy="16210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e-DE" sz="7500" b="0" i="0" u="none" baseline="0">
                <a:ln/>
                <a:solidFill>
                  <a:srgbClr val="FFFFFF">
                    <a:lumMod val="95000"/>
                  </a:srgbClr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4C073F1-5456-6BC8-296E-BFBE2657FD64}"/>
              </a:ext>
            </a:extLst>
          </p:cNvPr>
          <p:cNvSpPr txBox="1"/>
          <p:nvPr/>
        </p:nvSpPr>
        <p:spPr>
          <a:xfrm>
            <a:off x="10104467" y="1978976"/>
            <a:ext cx="1436658" cy="16210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e-DE" sz="7500" b="0" i="0" u="none" baseline="0">
                <a:ln/>
                <a:solidFill>
                  <a:srgbClr val="FFFFFF">
                    <a:lumMod val="95000"/>
                  </a:srgbClr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cxnSp>
        <p:nvCxnSpPr>
          <p:cNvPr id="17" name="Connector 15">
            <a:extLst>
              <a:ext uri="{FF2B5EF4-FFF2-40B4-BE49-F238E27FC236}">
                <a16:creationId xmlns:a16="http://schemas.microsoft.com/office/drawing/2014/main" id="{5C0DFE96-F8E1-73E4-2A50-421379DC0E92}"/>
              </a:ext>
            </a:extLst>
          </p:cNvPr>
          <p:cNvCxnSpPr/>
          <p:nvPr/>
        </p:nvCxnSpPr>
        <p:spPr>
          <a:xfrm>
            <a:off x="4119682" y="2087693"/>
            <a:ext cx="0" cy="2708203"/>
          </a:xfrm>
          <a:prstGeom prst="straightConnector1">
            <a:avLst/>
          </a:prstGeom>
          <a:ln w="3175" cap="rnd" cmpd="sng">
            <a:solidFill>
              <a:srgbClr val="000000">
                <a:lumMod val="75000"/>
              </a:srgbClr>
            </a:solidFill>
            <a:prstDash val="solid"/>
          </a:ln>
        </p:spPr>
      </p:cxnSp>
      <p:cxnSp>
        <p:nvCxnSpPr>
          <p:cNvPr id="18" name="Connector 16">
            <a:extLst>
              <a:ext uri="{FF2B5EF4-FFF2-40B4-BE49-F238E27FC236}">
                <a16:creationId xmlns:a16="http://schemas.microsoft.com/office/drawing/2014/main" id="{5D1289AE-E1C4-1DF2-FFB2-8AF442BA17AE}"/>
              </a:ext>
            </a:extLst>
          </p:cNvPr>
          <p:cNvCxnSpPr/>
          <p:nvPr/>
        </p:nvCxnSpPr>
        <p:spPr>
          <a:xfrm>
            <a:off x="7863218" y="2087693"/>
            <a:ext cx="0" cy="2708203"/>
          </a:xfrm>
          <a:prstGeom prst="straightConnector1">
            <a:avLst/>
          </a:prstGeom>
          <a:ln w="3175" cap="rnd" cmpd="sng">
            <a:solidFill>
              <a:srgbClr val="000000">
                <a:lumMod val="75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06860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20CCA526-620C-ABC6-28D1-A21700469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53" y="3710599"/>
            <a:ext cx="4844256" cy="535531"/>
          </a:xfrm>
        </p:spPr>
        <p:txBody>
          <a:bodyPr vert="horz" lIns="91440" tIns="45720" rIns="91440" bIns="45720" anchor="t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Data Source and Description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2B50E43-2033-92DB-5335-B91FF846314B}"/>
              </a:ext>
            </a:extLst>
          </p:cNvPr>
          <p:cNvSpPr txBox="1"/>
          <p:nvPr/>
        </p:nvSpPr>
        <p:spPr>
          <a:xfrm>
            <a:off x="1123253" y="2264049"/>
            <a:ext cx="2965862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800" b="1" i="0" u="none" spc="100" baseline="0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5119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A77B31D7-90D7-E602-715B-C6A47EEF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The Wisconsin Diagnostic Dataset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0C17D4D-58EF-7B30-A7C6-87524C60B21D}"/>
              </a:ext>
            </a:extLst>
          </p:cNvPr>
          <p:cNvSpPr/>
          <p:nvPr/>
        </p:nvSpPr>
        <p:spPr>
          <a:xfrm>
            <a:off x="669606" y="2424822"/>
            <a:ext cx="2568542" cy="3709278"/>
          </a:xfrm>
          <a:prstGeom prst="roundRect">
            <a:avLst>
              <a:gd name="adj" fmla="val 7774"/>
            </a:avLst>
          </a:prstGeom>
          <a:solidFill>
            <a:schemeClr val="accent1">
              <a:alpha val="15000"/>
            </a:schemeClr>
          </a:solidFill>
          <a:ln cap="rnd" cmpd="sng">
            <a:prstDash val="solid"/>
          </a:ln>
        </p:spPr>
        <p:txBody>
          <a:bodyPr rot="0" vert="horz" wrap="square" lIns="0" tIns="0" rIns="0" bIns="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6C8ED6A-04AB-506A-12B8-5EC4C4572BF6}"/>
              </a:ext>
            </a:extLst>
          </p:cNvPr>
          <p:cNvSpPr/>
          <p:nvPr/>
        </p:nvSpPr>
        <p:spPr>
          <a:xfrm>
            <a:off x="2252735" y="2424825"/>
            <a:ext cx="985414" cy="985408"/>
          </a:xfrm>
          <a:prstGeom prst="teardrop">
            <a:avLst/>
          </a:prstGeom>
          <a:gradFill>
            <a:gsLst>
              <a:gs pos="0">
                <a:srgbClr val="3053E5"/>
              </a:gs>
              <a:gs pos="90000">
                <a:srgbClr val="35B3F1"/>
              </a:gs>
            </a:gsLst>
            <a:lin ang="5400000"/>
          </a:gradFill>
          <a:ln cap="rnd" cmpd="sng">
            <a:prstDash val="solid"/>
          </a:ln>
        </p:spPr>
        <p:txBody>
          <a:bodyPr rot="0" vert="horz" wrap="square" lIns="0" tIns="0" rIns="0" bIns="0" anchor="ctr">
            <a:normAutofit/>
          </a:bodyPr>
          <a:lstStyle/>
          <a:p>
            <a:pPr marL="0" algn="ctr"/>
            <a:r>
              <a:rPr lang="en-US" sz="1800" b="1" i="0" u="none" baseline="0">
                <a:solidFill>
                  <a:srgbClr val="000000"/>
                </a:solidFill>
                <a:latin typeface="Arial"/>
                <a:ea typeface="Arial"/>
              </a:rPr>
              <a:t>01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F52B5B37-CF18-4CC8-09C7-52D832C1FAB7}"/>
              </a:ext>
            </a:extLst>
          </p:cNvPr>
          <p:cNvSpPr/>
          <p:nvPr/>
        </p:nvSpPr>
        <p:spPr>
          <a:xfrm>
            <a:off x="781373" y="3963076"/>
            <a:ext cx="2275182" cy="16912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2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The Wisconsin Diagnostic Breast Cancer (WDBC) dataset from the UCI Machine Learning Repository is used in the project as it contains digitized images of breast mass.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F8D0283-115F-731F-719D-35A3812A84C4}"/>
              </a:ext>
            </a:extLst>
          </p:cNvPr>
          <p:cNvSpPr txBox="1"/>
          <p:nvPr/>
        </p:nvSpPr>
        <p:spPr>
          <a:xfrm>
            <a:off x="781375" y="3360170"/>
            <a:ext cx="227518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chemeClr val="accent1"/>
                </a:solidFill>
                <a:latin typeface="微软雅黑"/>
                <a:ea typeface="微软雅黑"/>
              </a:rPr>
              <a:t>Dataset Origin</a:t>
            </a:r>
            <a:endParaRPr lang="en-US" sz="1100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5523D0D-5DC9-6622-64BA-73B4A884C7F4}"/>
              </a:ext>
            </a:extLst>
          </p:cNvPr>
          <p:cNvSpPr/>
          <p:nvPr/>
        </p:nvSpPr>
        <p:spPr>
          <a:xfrm>
            <a:off x="4576321" y="3171365"/>
            <a:ext cx="2602638" cy="2901175"/>
          </a:xfrm>
          <a:prstGeom prst="roundRect">
            <a:avLst>
              <a:gd name="adj" fmla="val 7774"/>
            </a:avLst>
          </a:prstGeom>
          <a:solidFill>
            <a:srgbClr val="F0F0F0">
              <a:alpha val="15000"/>
            </a:srgbClr>
          </a:solidFill>
          <a:ln cap="rnd" cmpd="sng">
            <a:prstDash val="solid"/>
          </a:ln>
        </p:spPr>
        <p:txBody>
          <a:bodyPr rot="0" vert="horz" wrap="square" lIns="0" tIns="0" rIns="0" bIns="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04D798F5-1985-416D-DC1B-DC5F630E7D9F}"/>
              </a:ext>
            </a:extLst>
          </p:cNvPr>
          <p:cNvSpPr/>
          <p:nvPr/>
        </p:nvSpPr>
        <p:spPr>
          <a:xfrm>
            <a:off x="6473101" y="3171365"/>
            <a:ext cx="633567" cy="633563"/>
          </a:xfrm>
          <a:prstGeom prst="teardrop">
            <a:avLst/>
          </a:prstGeom>
          <a:solidFill>
            <a:srgbClr val="F0F0F0"/>
          </a:solidFill>
          <a:ln cap="rnd" cmpd="sng">
            <a:prstDash val="solid"/>
          </a:ln>
        </p:spPr>
        <p:txBody>
          <a:bodyPr rot="0" vert="horz" wrap="square" lIns="0" tIns="0" rIns="0" bIns="0" anchor="ctr">
            <a:normAutofit/>
          </a:bodyPr>
          <a:lstStyle/>
          <a:p>
            <a:pPr marL="0" algn="ctr"/>
            <a:r>
              <a:rPr lang="en-US" sz="1800" b="1" i="0" u="none" baseline="0">
                <a:solidFill>
                  <a:srgbClr val="000000"/>
                </a:solidFill>
                <a:latin typeface="Arial"/>
                <a:ea typeface="Arial"/>
              </a:rPr>
              <a:t>02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7F2A1062-6583-7590-0BF6-24B6B4C4E891}"/>
              </a:ext>
            </a:extLst>
          </p:cNvPr>
          <p:cNvSpPr/>
          <p:nvPr/>
        </p:nvSpPr>
        <p:spPr>
          <a:xfrm>
            <a:off x="4683282" y="4223472"/>
            <a:ext cx="2408340" cy="1539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20000"/>
              </a:lnSpc>
            </a:pPr>
            <a:r>
              <a:rPr lang="zh-CN" altLang="en-US" sz="14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The dataset includes features computed from fine needle aspirate (FNA) images, such as radius, texture, concavity, and other cellular characteristics.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FCFD9EB7-89DE-5AF1-370B-DD570A6810EA}"/>
              </a:ext>
            </a:extLst>
          </p:cNvPr>
          <p:cNvSpPr txBox="1"/>
          <p:nvPr/>
        </p:nvSpPr>
        <p:spPr>
          <a:xfrm>
            <a:off x="4697361" y="3844923"/>
            <a:ext cx="240834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Feature Overview</a:t>
            </a:r>
            <a:endParaRPr lang="en-US" sz="1100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793C79BA-0329-7714-A69F-E999B10A6B7D}"/>
              </a:ext>
            </a:extLst>
          </p:cNvPr>
          <p:cNvSpPr/>
          <p:nvPr/>
        </p:nvSpPr>
        <p:spPr>
          <a:xfrm>
            <a:off x="8536756" y="2424822"/>
            <a:ext cx="2568542" cy="3709278"/>
          </a:xfrm>
          <a:prstGeom prst="roundRect">
            <a:avLst>
              <a:gd name="adj" fmla="val 7774"/>
            </a:avLst>
          </a:prstGeom>
          <a:solidFill>
            <a:srgbClr val="F0F0F0">
              <a:alpha val="15000"/>
            </a:srgbClr>
          </a:solidFill>
          <a:ln cap="rnd" cmpd="sng">
            <a:prstDash val="solid"/>
          </a:ln>
        </p:spPr>
        <p:txBody>
          <a:bodyPr rot="0" vert="horz" wrap="square" lIns="0" tIns="0" rIns="0" bIns="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953CEF5C-0A9E-B40E-9E99-B01D8B21EC9E}"/>
              </a:ext>
            </a:extLst>
          </p:cNvPr>
          <p:cNvSpPr/>
          <p:nvPr/>
        </p:nvSpPr>
        <p:spPr>
          <a:xfrm>
            <a:off x="10132143" y="2465297"/>
            <a:ext cx="973156" cy="944936"/>
          </a:xfrm>
          <a:prstGeom prst="teardrop">
            <a:avLst/>
          </a:prstGeom>
          <a:solidFill>
            <a:srgbClr val="F0F0F0"/>
          </a:solidFill>
          <a:ln cap="rnd" cmpd="sng">
            <a:prstDash val="solid"/>
          </a:ln>
        </p:spPr>
        <p:txBody>
          <a:bodyPr rot="0" vert="horz" wrap="square" lIns="0" tIns="0" rIns="0" bIns="0" anchor="ctr">
            <a:normAutofit/>
          </a:bodyPr>
          <a:lstStyle/>
          <a:p>
            <a:pPr marL="0" algn="ctr"/>
            <a:r>
              <a:rPr lang="en-US" sz="1800" b="1" i="0" u="none" baseline="0">
                <a:solidFill>
                  <a:srgbClr val="000000"/>
                </a:solidFill>
                <a:latin typeface="Arial"/>
                <a:ea typeface="Arial"/>
              </a:rPr>
              <a:t>03</a:t>
            </a: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D1F76FBF-F0CD-13A7-EDCC-278E0A4FD077}"/>
              </a:ext>
            </a:extLst>
          </p:cNvPr>
          <p:cNvSpPr/>
          <p:nvPr/>
        </p:nvSpPr>
        <p:spPr>
          <a:xfrm>
            <a:off x="8757964" y="3963076"/>
            <a:ext cx="2249140" cy="124968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20000"/>
              </a:lnSpc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The dataset consists of numerical features, suitable for various data mining and machine learning algorithms.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E2EF95FF-10B4-84B3-5628-C8E968EFDEC6}"/>
              </a:ext>
            </a:extLst>
          </p:cNvPr>
          <p:cNvSpPr txBox="1"/>
          <p:nvPr/>
        </p:nvSpPr>
        <p:spPr>
          <a:xfrm>
            <a:off x="8757965" y="3360170"/>
            <a:ext cx="224914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Dataset Characteristics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7949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F59ACCC-A80B-E664-62F2-94E40E35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Data Preprocessing and Cleaning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0AD56806-2760-FD77-AB23-10C245AA876D}"/>
              </a:ext>
            </a:extLst>
          </p:cNvPr>
          <p:cNvGrpSpPr/>
          <p:nvPr/>
        </p:nvGrpSpPr>
        <p:grpSpPr>
          <a:xfrm rot="21314955">
            <a:off x="-1226458" y="2749927"/>
            <a:ext cx="14644914" cy="2027172"/>
            <a:chOff x="-1357086" y="2808513"/>
            <a:chExt cx="14644914" cy="2027172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7C6D7A4-9719-E7E5-58DB-60811E361EEB}"/>
                </a:ext>
              </a:extLst>
            </p:cNvPr>
            <p:cNvSpPr/>
            <p:nvPr/>
          </p:nvSpPr>
          <p:spPr>
            <a:xfrm>
              <a:off x="-1357086" y="2866571"/>
              <a:ext cx="14383657" cy="1771492"/>
            </a:xfrm>
            <a:custGeom>
              <a:avLst/>
              <a:gdLst/>
              <a:ahLst/>
              <a:cxnLst/>
              <a:rect l="l" t="t" r="r" b="b"/>
              <a:pathLst>
                <a:path w="14383657" h="2111829">
                  <a:moveTo>
                    <a:pt x="0" y="2111829"/>
                  </a:moveTo>
                  <a:cubicBezTo>
                    <a:pt x="620485" y="1631648"/>
                    <a:pt x="1240971" y="1151467"/>
                    <a:pt x="1814285" y="1117600"/>
                  </a:cubicBezTo>
                  <a:cubicBezTo>
                    <a:pt x="2387599" y="1083733"/>
                    <a:pt x="2737152" y="1978781"/>
                    <a:pt x="3439885" y="1908629"/>
                  </a:cubicBezTo>
                  <a:cubicBezTo>
                    <a:pt x="4142618" y="1838477"/>
                    <a:pt x="5289247" y="749905"/>
                    <a:pt x="6030685" y="696686"/>
                  </a:cubicBezTo>
                  <a:cubicBezTo>
                    <a:pt x="6772123" y="643467"/>
                    <a:pt x="7218438" y="1611086"/>
                    <a:pt x="7888514" y="1589315"/>
                  </a:cubicBezTo>
                  <a:cubicBezTo>
                    <a:pt x="8558590" y="1567544"/>
                    <a:pt x="9368972" y="625324"/>
                    <a:pt x="10051143" y="566057"/>
                  </a:cubicBezTo>
                  <a:cubicBezTo>
                    <a:pt x="10733314" y="506790"/>
                    <a:pt x="11259457" y="1328058"/>
                    <a:pt x="11981543" y="1233715"/>
                  </a:cubicBezTo>
                  <a:cubicBezTo>
                    <a:pt x="12703629" y="1139372"/>
                    <a:pt x="13543643" y="569686"/>
                    <a:pt x="1438365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</a:ln>
          </p:spPr>
          <p:txBody>
            <a:bodyPr vert="horz" lIns="91440" tIns="45720" rIns="91440" bIns="45720" anchor="ctr">
              <a:spAutoFit/>
            </a:bodyPr>
            <a:lstStyle/>
            <a:p>
              <a:pPr marL="0" algn="ctr"/>
              <a:endParaRPr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4D7055B-3CE1-5E15-6D0B-C2B5F15FDDBF}"/>
                </a:ext>
              </a:extLst>
            </p:cNvPr>
            <p:cNvSpPr/>
            <p:nvPr/>
          </p:nvSpPr>
          <p:spPr>
            <a:xfrm>
              <a:off x="-1349829" y="3018971"/>
              <a:ext cx="14586857" cy="1473200"/>
            </a:xfrm>
            <a:custGeom>
              <a:avLst/>
              <a:gdLst/>
              <a:ahLst/>
              <a:cxnLst/>
              <a:rect l="l" t="t" r="r" b="b"/>
              <a:pathLst>
                <a:path w="14586857" h="1756229">
                  <a:moveTo>
                    <a:pt x="0" y="1756229"/>
                  </a:moveTo>
                  <a:cubicBezTo>
                    <a:pt x="620485" y="1276048"/>
                    <a:pt x="1352247" y="1151467"/>
                    <a:pt x="1959428" y="1117600"/>
                  </a:cubicBezTo>
                  <a:cubicBezTo>
                    <a:pt x="2566609" y="1083733"/>
                    <a:pt x="2940352" y="1623181"/>
                    <a:pt x="3643085" y="1553029"/>
                  </a:cubicBezTo>
                  <a:cubicBezTo>
                    <a:pt x="4345818" y="1482877"/>
                    <a:pt x="5473095" y="737810"/>
                    <a:pt x="6175828" y="696686"/>
                  </a:cubicBezTo>
                  <a:cubicBezTo>
                    <a:pt x="6878561" y="655562"/>
                    <a:pt x="7189409" y="1328057"/>
                    <a:pt x="7859485" y="1306286"/>
                  </a:cubicBezTo>
                  <a:cubicBezTo>
                    <a:pt x="8529561" y="1284515"/>
                    <a:pt x="9493553" y="628952"/>
                    <a:pt x="10196286" y="566057"/>
                  </a:cubicBezTo>
                  <a:cubicBezTo>
                    <a:pt x="10899019" y="503162"/>
                    <a:pt x="11353800" y="1023258"/>
                    <a:pt x="12075886" y="928915"/>
                  </a:cubicBezTo>
                  <a:cubicBezTo>
                    <a:pt x="12797972" y="834572"/>
                    <a:pt x="13746843" y="569686"/>
                    <a:pt x="14586857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ysDot"/>
            </a:ln>
          </p:spPr>
          <p:txBody>
            <a:bodyPr vert="horz" lIns="91440" tIns="45720" rIns="91440" bIns="45720" anchor="ctr">
              <a:spAutoFit/>
            </a:bodyPr>
            <a:lstStyle/>
            <a:p>
              <a:pPr marL="0" algn="ctr"/>
              <a:endParaRPr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53161A0-B310-200C-466A-64FFB74FF3A5}"/>
                </a:ext>
              </a:extLst>
            </p:cNvPr>
            <p:cNvSpPr/>
            <p:nvPr/>
          </p:nvSpPr>
          <p:spPr>
            <a:xfrm>
              <a:off x="-1182915" y="2808513"/>
              <a:ext cx="14470743" cy="2027172"/>
            </a:xfrm>
            <a:custGeom>
              <a:avLst/>
              <a:gdLst/>
              <a:ahLst/>
              <a:cxnLst/>
              <a:rect l="l" t="t" r="r" b="b"/>
              <a:pathLst>
                <a:path w="14470743" h="2416629">
                  <a:moveTo>
                    <a:pt x="0" y="2416629"/>
                  </a:moveTo>
                  <a:cubicBezTo>
                    <a:pt x="620485" y="1936448"/>
                    <a:pt x="1342571" y="1152676"/>
                    <a:pt x="1915885" y="1117600"/>
                  </a:cubicBezTo>
                  <a:cubicBezTo>
                    <a:pt x="2489199" y="1082524"/>
                    <a:pt x="2731105" y="2279953"/>
                    <a:pt x="3439886" y="2206172"/>
                  </a:cubicBezTo>
                  <a:cubicBezTo>
                    <a:pt x="4148667" y="2132391"/>
                    <a:pt x="5442857" y="714830"/>
                    <a:pt x="6168571" y="674915"/>
                  </a:cubicBezTo>
                  <a:cubicBezTo>
                    <a:pt x="6894285" y="635001"/>
                    <a:pt x="7116838" y="1984828"/>
                    <a:pt x="7794171" y="1966685"/>
                  </a:cubicBezTo>
                  <a:cubicBezTo>
                    <a:pt x="8471504" y="1948542"/>
                    <a:pt x="9525001" y="641046"/>
                    <a:pt x="10232572" y="566056"/>
                  </a:cubicBezTo>
                  <a:cubicBezTo>
                    <a:pt x="10940144" y="491066"/>
                    <a:pt x="11317514" y="1611086"/>
                    <a:pt x="12039600" y="1516743"/>
                  </a:cubicBezTo>
                  <a:cubicBezTo>
                    <a:pt x="12761686" y="1422400"/>
                    <a:pt x="13630729" y="569686"/>
                    <a:pt x="14470743" y="0"/>
                  </a:cubicBezTo>
                </a:path>
              </a:pathLst>
            </a:custGeom>
            <a:noFill/>
            <a:ln w="6350" cap="flat" cmpd="sng">
              <a:gradFill>
                <a:gsLst>
                  <a:gs pos="0">
                    <a:srgbClr val="3053E5">
                      <a:alpha val="5000"/>
                    </a:srgbClr>
                  </a:gs>
                  <a:gs pos="74000">
                    <a:srgbClr val="3053E5"/>
                  </a:gs>
                  <a:gs pos="83000">
                    <a:srgbClr val="3053E5">
                      <a:lumMod val="45000"/>
                      <a:lumOff val="55000"/>
                    </a:srgbClr>
                  </a:gs>
                  <a:gs pos="100000">
                    <a:srgbClr val="3053E5">
                      <a:lumMod val="30000"/>
                      <a:lumOff val="70000"/>
                    </a:srgbClr>
                  </a:gs>
                </a:gsLst>
              </a:gradFill>
              <a:prstDash val="solid"/>
            </a:ln>
          </p:spPr>
          <p:txBody>
            <a:bodyPr vert="horz" lIns="91440" tIns="45720" rIns="91440" bIns="45720" anchor="ctr">
              <a:spAutoFit/>
            </a:bodyPr>
            <a:lstStyle/>
            <a:p>
              <a:pPr marL="0" algn="ctr"/>
              <a:endParaRPr/>
            </a:p>
          </p:txBody>
        </p:sp>
      </p:grpSp>
      <p:sp>
        <p:nvSpPr>
          <p:cNvPr id="9" name="AutoShape 7">
            <a:extLst>
              <a:ext uri="{FF2B5EF4-FFF2-40B4-BE49-F238E27FC236}">
                <a16:creationId xmlns:a16="http://schemas.microsoft.com/office/drawing/2014/main" id="{DFEE3D04-B423-FDE4-5090-54BBCBC3E3CA}"/>
              </a:ext>
            </a:extLst>
          </p:cNvPr>
          <p:cNvSpPr/>
          <p:nvPr/>
        </p:nvSpPr>
        <p:spPr>
          <a:xfrm>
            <a:off x="855758" y="4180776"/>
            <a:ext cx="136671" cy="136671"/>
          </a:xfrm>
          <a:prstGeom prst="ellipse">
            <a:avLst/>
          </a:prstGeom>
          <a:solidFill>
            <a:schemeClr val="accent1"/>
          </a:solidFill>
          <a:ln w="177800" cap="flat" cmpd="sng">
            <a:solidFill>
              <a:schemeClr val="accent1">
                <a:alpha val="40000"/>
              </a:schemeClr>
            </a:solidFill>
            <a:prstDash val="solid"/>
          </a:ln>
        </p:spPr>
        <p:txBody>
          <a:bodyPr vert="horz" lIns="91440" tIns="45720" rIns="91440" bIns="45720" anchor="ctr">
            <a:spAutoFit/>
          </a:bodyPr>
          <a:lstStyle/>
          <a:p>
            <a:pPr marL="0" algn="ctr"/>
            <a:endParaRPr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C075250A-DCBE-05A4-228C-213F90E56533}"/>
              </a:ext>
            </a:extLst>
          </p:cNvPr>
          <p:cNvSpPr/>
          <p:nvPr/>
        </p:nvSpPr>
        <p:spPr>
          <a:xfrm>
            <a:off x="4917198" y="3435109"/>
            <a:ext cx="136671" cy="136671"/>
          </a:xfrm>
          <a:prstGeom prst="ellipse">
            <a:avLst/>
          </a:prstGeom>
          <a:solidFill>
            <a:schemeClr val="accent1"/>
          </a:solidFill>
          <a:ln w="177800" cap="flat" cmpd="sng">
            <a:solidFill>
              <a:schemeClr val="accent1">
                <a:alpha val="40000"/>
              </a:schemeClr>
            </a:solidFill>
            <a:prstDash val="solid"/>
          </a:ln>
        </p:spPr>
        <p:txBody>
          <a:bodyPr vert="horz" lIns="91440" tIns="45720" rIns="91440" bIns="45720" anchor="ctr">
            <a:spAutoFit/>
          </a:bodyPr>
          <a:lstStyle/>
          <a:p>
            <a:pPr marL="0" algn="ctr"/>
            <a:endParaRPr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555565BE-8840-6873-B98C-D063C8A551CD}"/>
              </a:ext>
            </a:extLst>
          </p:cNvPr>
          <p:cNvSpPr/>
          <p:nvPr/>
        </p:nvSpPr>
        <p:spPr>
          <a:xfrm>
            <a:off x="8247596" y="3401703"/>
            <a:ext cx="136671" cy="136671"/>
          </a:xfrm>
          <a:prstGeom prst="ellipse">
            <a:avLst/>
          </a:prstGeom>
          <a:solidFill>
            <a:schemeClr val="accent1"/>
          </a:solidFill>
          <a:ln w="177800" cap="flat" cmpd="sng">
            <a:solidFill>
              <a:schemeClr val="accent1">
                <a:alpha val="40000"/>
              </a:schemeClr>
            </a:solidFill>
            <a:prstDash val="solid"/>
          </a:ln>
        </p:spPr>
        <p:txBody>
          <a:bodyPr vert="horz" lIns="91440" tIns="45720" rIns="91440" bIns="45720" anchor="ctr">
            <a:spAutoFit/>
          </a:bodyPr>
          <a:lstStyle/>
          <a:p>
            <a:pPr marL="0" algn="ctr"/>
            <a:endParaRPr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EBFC312-29C5-24ED-817D-6C5760589609}"/>
              </a:ext>
            </a:extLst>
          </p:cNvPr>
          <p:cNvSpPr txBox="1"/>
          <p:nvPr/>
        </p:nvSpPr>
        <p:spPr>
          <a:xfrm>
            <a:off x="1031545" y="1886123"/>
            <a:ext cx="360682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0" i="0" u="none" baseline="0">
                <a:solidFill>
                  <a:schemeClr val="accent1"/>
                </a:solidFill>
                <a:latin typeface="思源黑体 CN Bold"/>
                <a:ea typeface="思源黑体 CN Bold"/>
              </a:rPr>
              <a:t>Handling Missing Values</a:t>
            </a:r>
            <a:endParaRPr lang="en-US" sz="110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A780CA22-3F49-4733-DF87-FBE1E1753E05}"/>
              </a:ext>
            </a:extLst>
          </p:cNvPr>
          <p:cNvSpPr txBox="1"/>
          <p:nvPr/>
        </p:nvSpPr>
        <p:spPr>
          <a:xfrm>
            <a:off x="1031545" y="2214352"/>
            <a:ext cx="3606824" cy="6705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Addressing missing values using appropriate imputation techniques to ensure data completeness and model accuracy.</a:t>
            </a:r>
            <a:endParaRPr lang="en-US" sz="1100" dirty="0"/>
          </a:p>
        </p:txBody>
      </p:sp>
      <p:grpSp>
        <p:nvGrpSpPr>
          <p:cNvPr id="14" name="Group 12">
            <a:extLst>
              <a:ext uri="{FF2B5EF4-FFF2-40B4-BE49-F238E27FC236}">
                <a16:creationId xmlns:a16="http://schemas.microsoft.com/office/drawing/2014/main" id="{8978C091-DEC8-598C-F9C6-C71C29533360}"/>
              </a:ext>
            </a:extLst>
          </p:cNvPr>
          <p:cNvGrpSpPr/>
          <p:nvPr/>
        </p:nvGrpSpPr>
        <p:grpSpPr>
          <a:xfrm>
            <a:off x="844184" y="1939730"/>
            <a:ext cx="159042" cy="2241046"/>
            <a:chOff x="713942" y="2558079"/>
            <a:chExt cx="159042" cy="2241046"/>
          </a:xfrm>
        </p:grpSpPr>
        <p:cxnSp>
          <p:nvCxnSpPr>
            <p:cNvPr id="15" name="Connector 13">
              <a:extLst>
                <a:ext uri="{FF2B5EF4-FFF2-40B4-BE49-F238E27FC236}">
                  <a16:creationId xmlns:a16="http://schemas.microsoft.com/office/drawing/2014/main" id="{B512BEEA-EAA8-7E49-26D3-FCC76CAC1D5D}"/>
                </a:ext>
              </a:extLst>
            </p:cNvPr>
            <p:cNvCxnSpPr/>
            <p:nvPr/>
          </p:nvCxnSpPr>
          <p:spPr>
            <a:xfrm flipH="1" flipV="1">
              <a:off x="793464" y="2620257"/>
              <a:ext cx="388" cy="2178868"/>
            </a:xfrm>
            <a:prstGeom prst="line">
              <a:avLst/>
            </a:prstGeom>
            <a:ln w="6350" cap="flat" cmpd="sng">
              <a:solidFill>
                <a:schemeClr val="accent1"/>
              </a:solidFill>
              <a:prstDash val="solid"/>
            </a:ln>
          </p:spPr>
        </p:cxn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C1FCEB4F-F07E-C7B9-849F-823B5F1E4D27}"/>
                </a:ext>
              </a:extLst>
            </p:cNvPr>
            <p:cNvSpPr/>
            <p:nvPr/>
          </p:nvSpPr>
          <p:spPr>
            <a:xfrm>
              <a:off x="713942" y="2558079"/>
              <a:ext cx="159042" cy="159042"/>
            </a:xfrm>
            <a:prstGeom prst="ellipse">
              <a:avLst/>
            </a:prstGeom>
            <a:solidFill>
              <a:srgbClr val="000000"/>
            </a:solidFill>
            <a:ln w="6350" cap="flat" cmpd="sng">
              <a:solidFill>
                <a:schemeClr val="accent1"/>
              </a:solidFill>
              <a:prstDash val="solid"/>
            </a:ln>
          </p:spPr>
          <p:txBody>
            <a:bodyPr vert="horz" lIns="91440" tIns="45720" rIns="91440" bIns="45720" anchor="ctr">
              <a:spAutoFit/>
            </a:bodyPr>
            <a:lstStyle/>
            <a:p>
              <a:pPr marL="0" algn="ctr"/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6C9D982D-482C-6310-FF3D-7F4AE6097005}"/>
              </a:ext>
            </a:extLst>
          </p:cNvPr>
          <p:cNvSpPr txBox="1"/>
          <p:nvPr/>
        </p:nvSpPr>
        <p:spPr>
          <a:xfrm>
            <a:off x="5123147" y="1710188"/>
            <a:ext cx="4510053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0" i="0" u="none" baseline="0">
                <a:solidFill>
                  <a:schemeClr val="accent1"/>
                </a:solidFill>
                <a:latin typeface="思源黑体 CN Bold"/>
                <a:ea typeface="思源黑体 CN Bold"/>
              </a:rPr>
              <a:t>Feature Scaling</a:t>
            </a:r>
            <a:endParaRPr lang="en-US" sz="1100"/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55632E9-56A1-70F6-15EE-80E596E4E190}"/>
              </a:ext>
            </a:extLst>
          </p:cNvPr>
          <p:cNvSpPr txBox="1"/>
          <p:nvPr/>
        </p:nvSpPr>
        <p:spPr>
          <a:xfrm>
            <a:off x="5123146" y="2038417"/>
            <a:ext cx="4510053" cy="5870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Scaling numerical features using standardization or normalization to prevent bias due to differing scales.</a:t>
            </a:r>
            <a:endParaRPr lang="en-US" sz="1100"/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1636A351-9801-D5DC-5ADF-C55A8A482457}"/>
              </a:ext>
            </a:extLst>
          </p:cNvPr>
          <p:cNvGrpSpPr/>
          <p:nvPr/>
        </p:nvGrpSpPr>
        <p:grpSpPr>
          <a:xfrm>
            <a:off x="4914344" y="1682527"/>
            <a:ext cx="159042" cy="1752582"/>
            <a:chOff x="713942" y="2522351"/>
            <a:chExt cx="159042" cy="1752582"/>
          </a:xfrm>
        </p:grpSpPr>
        <p:cxnSp>
          <p:nvCxnSpPr>
            <p:cNvPr id="20" name="Connector 18">
              <a:extLst>
                <a:ext uri="{FF2B5EF4-FFF2-40B4-BE49-F238E27FC236}">
                  <a16:creationId xmlns:a16="http://schemas.microsoft.com/office/drawing/2014/main" id="{07659BCE-7AFC-567D-2942-13D78D3462AC}"/>
                </a:ext>
              </a:extLst>
            </p:cNvPr>
            <p:cNvCxnSpPr/>
            <p:nvPr/>
          </p:nvCxnSpPr>
          <p:spPr>
            <a:xfrm flipH="1" flipV="1">
              <a:off x="782314" y="2620259"/>
              <a:ext cx="2818" cy="1654674"/>
            </a:xfrm>
            <a:prstGeom prst="line">
              <a:avLst/>
            </a:prstGeom>
            <a:ln w="6350" cap="flat" cmpd="sng">
              <a:solidFill>
                <a:schemeClr val="accent1"/>
              </a:solidFill>
              <a:prstDash val="solid"/>
            </a:ln>
          </p:spPr>
        </p:cxnSp>
        <p:sp>
          <p:nvSpPr>
            <p:cNvPr id="21" name="AutoShape 19">
              <a:extLst>
                <a:ext uri="{FF2B5EF4-FFF2-40B4-BE49-F238E27FC236}">
                  <a16:creationId xmlns:a16="http://schemas.microsoft.com/office/drawing/2014/main" id="{F47A310D-4E02-8121-A941-C2CCE3D68C35}"/>
                </a:ext>
              </a:extLst>
            </p:cNvPr>
            <p:cNvSpPr/>
            <p:nvPr/>
          </p:nvSpPr>
          <p:spPr>
            <a:xfrm>
              <a:off x="713942" y="2522351"/>
              <a:ext cx="159042" cy="159042"/>
            </a:xfrm>
            <a:prstGeom prst="ellipse">
              <a:avLst/>
            </a:prstGeom>
            <a:solidFill>
              <a:srgbClr val="000000"/>
            </a:solidFill>
            <a:ln w="6350" cap="flat" cmpd="sng">
              <a:solidFill>
                <a:schemeClr val="accent1"/>
              </a:solidFill>
              <a:prstDash val="solid"/>
            </a:ln>
          </p:spPr>
          <p:txBody>
            <a:bodyPr vert="horz" lIns="91440" tIns="45720" rIns="91440" bIns="45720" anchor="ctr">
              <a:spAutoFit/>
            </a:bodyPr>
            <a:lstStyle/>
            <a:p>
              <a:pPr marL="0" algn="ctr"/>
              <a:endParaRPr/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DB8028CD-C29A-4E2F-6D11-7F4D6A0B1E14}"/>
              </a:ext>
            </a:extLst>
          </p:cNvPr>
          <p:cNvGrpSpPr/>
          <p:nvPr/>
        </p:nvGrpSpPr>
        <p:grpSpPr>
          <a:xfrm flipV="1">
            <a:off x="8247596" y="3634275"/>
            <a:ext cx="159042" cy="562296"/>
            <a:chOff x="713942" y="1899867"/>
            <a:chExt cx="159042" cy="562296"/>
          </a:xfrm>
        </p:grpSpPr>
        <p:cxnSp>
          <p:nvCxnSpPr>
            <p:cNvPr id="23" name="Connector 21">
              <a:extLst>
                <a:ext uri="{FF2B5EF4-FFF2-40B4-BE49-F238E27FC236}">
                  <a16:creationId xmlns:a16="http://schemas.microsoft.com/office/drawing/2014/main" id="{8465B0F0-1F81-C6D5-BA6D-6B6F8D09BCB5}"/>
                </a:ext>
              </a:extLst>
            </p:cNvPr>
            <p:cNvCxnSpPr/>
            <p:nvPr/>
          </p:nvCxnSpPr>
          <p:spPr>
            <a:xfrm flipV="1">
              <a:off x="793464" y="1979364"/>
              <a:ext cx="0" cy="482799"/>
            </a:xfrm>
            <a:prstGeom prst="line">
              <a:avLst/>
            </a:prstGeom>
            <a:ln w="6350" cap="flat" cmpd="sng">
              <a:solidFill>
                <a:schemeClr val="accent1"/>
              </a:solidFill>
              <a:prstDash val="solid"/>
            </a:ln>
          </p:spPr>
        </p:cxnSp>
        <p:sp>
          <p:nvSpPr>
            <p:cNvPr id="24" name="AutoShape 22">
              <a:extLst>
                <a:ext uri="{FF2B5EF4-FFF2-40B4-BE49-F238E27FC236}">
                  <a16:creationId xmlns:a16="http://schemas.microsoft.com/office/drawing/2014/main" id="{466ECCDE-C3EC-D853-2858-8C50C9F03C75}"/>
                </a:ext>
              </a:extLst>
            </p:cNvPr>
            <p:cNvSpPr/>
            <p:nvPr/>
          </p:nvSpPr>
          <p:spPr>
            <a:xfrm>
              <a:off x="713942" y="1899867"/>
              <a:ext cx="159042" cy="159042"/>
            </a:xfrm>
            <a:prstGeom prst="ellipse">
              <a:avLst/>
            </a:prstGeom>
            <a:solidFill>
              <a:srgbClr val="000000"/>
            </a:solidFill>
            <a:ln w="6350" cap="flat" cmpd="sng">
              <a:solidFill>
                <a:schemeClr val="accent1"/>
              </a:solidFill>
              <a:prstDash val="solid"/>
            </a:ln>
          </p:spPr>
          <p:txBody>
            <a:bodyPr vert="horz" lIns="91440" tIns="45720" rIns="91440" bIns="45720" anchor="ctr">
              <a:spAutoFit/>
            </a:bodyPr>
            <a:lstStyle/>
            <a:p>
              <a:pPr marL="0" algn="ctr"/>
              <a:endParaRPr/>
            </a:p>
          </p:txBody>
        </p:sp>
      </p:grpSp>
      <p:sp>
        <p:nvSpPr>
          <p:cNvPr id="25" name="TextBox 23">
            <a:extLst>
              <a:ext uri="{FF2B5EF4-FFF2-40B4-BE49-F238E27FC236}">
                <a16:creationId xmlns:a16="http://schemas.microsoft.com/office/drawing/2014/main" id="{F6B2886B-111A-FE85-943C-3C178F46B385}"/>
              </a:ext>
            </a:extLst>
          </p:cNvPr>
          <p:cNvSpPr txBox="1"/>
          <p:nvPr/>
        </p:nvSpPr>
        <p:spPr>
          <a:xfrm>
            <a:off x="6018970" y="4288000"/>
            <a:ext cx="4616296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0" i="0" u="none" baseline="0">
                <a:solidFill>
                  <a:schemeClr val="accent1"/>
                </a:solidFill>
                <a:latin typeface="思源黑体 CN Bold"/>
                <a:ea typeface="思源黑体 CN Bold"/>
              </a:rPr>
              <a:t>Data Splitting</a:t>
            </a:r>
            <a:endParaRPr lang="en-US" sz="1100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EC5E3768-7144-A08F-926E-9921E2611705}"/>
              </a:ext>
            </a:extLst>
          </p:cNvPr>
          <p:cNvSpPr txBox="1"/>
          <p:nvPr/>
        </p:nvSpPr>
        <p:spPr>
          <a:xfrm>
            <a:off x="6018970" y="4616229"/>
            <a:ext cx="4616296" cy="5870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defRPr/>
            </a:pPr>
            <a:r>
              <a:rPr lang="zh-CN" altLang="en-US" sz="14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Dividing the dataset into training, validation, and testing sets to properly train and evaluate the model.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8006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1B2FEC4C-3E0F-7C11-AA7C-F9F1DA7F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53" y="3710599"/>
            <a:ext cx="4844256" cy="535531"/>
          </a:xfrm>
        </p:spPr>
        <p:txBody>
          <a:bodyPr vert="horz" lIns="91440" tIns="45720" rIns="91440" bIns="45720" anchor="t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Methodology and Techniques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B46E5EC-DD41-60E5-F5FC-9C9F18254B21}"/>
              </a:ext>
            </a:extLst>
          </p:cNvPr>
          <p:cNvSpPr txBox="1"/>
          <p:nvPr/>
        </p:nvSpPr>
        <p:spPr>
          <a:xfrm>
            <a:off x="1123253" y="2264049"/>
            <a:ext cx="2965862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8800" b="1" i="0" u="none" spc="100" baseline="0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8219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47</TotalTime>
  <Words>4865</Words>
  <Application>Microsoft Macintosh PowerPoint</Application>
  <PresentationFormat>Widescreen</PresentationFormat>
  <Paragraphs>156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微软雅黑</vt:lpstr>
      <vt:lpstr>Arial</vt:lpstr>
      <vt:lpstr>Century Gothic</vt:lpstr>
      <vt:lpstr>思源黑体 CN Bold</vt:lpstr>
      <vt:lpstr>Mesh</vt:lpstr>
      <vt:lpstr>Early Detection of Breast Cancer</vt:lpstr>
      <vt:lpstr>PowerPoint Presentation</vt:lpstr>
      <vt:lpstr>Introduction to Breast Cancer</vt:lpstr>
      <vt:lpstr>The Importance of Early Detection</vt:lpstr>
      <vt:lpstr>Project Goals and Objectives</vt:lpstr>
      <vt:lpstr>Data Source and Description</vt:lpstr>
      <vt:lpstr>The Wisconsin Diagnostic Dataset</vt:lpstr>
      <vt:lpstr>Data Preprocessing and Cleaning</vt:lpstr>
      <vt:lpstr>Methodology and Techniques</vt:lpstr>
      <vt:lpstr>Exploratory Data Analysis (EDA)</vt:lpstr>
      <vt:lpstr>Model Selection and Training</vt:lpstr>
      <vt:lpstr>Ensemble Modeling</vt:lpstr>
      <vt:lpstr>Model Evaluation and Performance Metrics</vt:lpstr>
      <vt:lpstr>Evaluation Metrics</vt:lpstr>
      <vt:lpstr>Confusion Matrix</vt:lpstr>
      <vt:lpstr>Interpretability and Explanation</vt:lpstr>
      <vt:lpstr>SHAP Analysis</vt:lpstr>
      <vt:lpstr>Local Explanations</vt:lpstr>
      <vt:lpstr>Results and Discussion</vt:lpstr>
      <vt:lpstr>Model Performance Summary</vt:lpstr>
      <vt:lpstr>Key Findings</vt:lpstr>
      <vt:lpstr>Conclusion and Future Work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Ashok Manjarly (Student)</dc:creator>
  <cp:lastModifiedBy>Amit Ashok Manjarly (Student)</cp:lastModifiedBy>
  <cp:revision>10</cp:revision>
  <dcterms:created xsi:type="dcterms:W3CDTF">2025-09-16T20:39:48Z</dcterms:created>
  <dcterms:modified xsi:type="dcterms:W3CDTF">2025-09-17T00:22:16Z</dcterms:modified>
</cp:coreProperties>
</file>